
<file path=[Content_Types].xml><?xml version="1.0" encoding="utf-8"?>
<Types xmlns="http://schemas.openxmlformats.org/package/2006/content-types">
  <Default ContentType="application/x-fontdata" Extension="fntdata"/>
  <Default ContentType="image/gif" Extension="gif"/>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Lst>
  <p:sldSz cx="18288000" cy="10287000"/>
  <p:notesSz cx="6858000" cy="9144000"/>
  <p:embeddedFontLst>
    <p:embeddedFont>
      <p:font typeface="Josefin Sans Bold" charset="1" panose="00000800000000000000"/>
      <p:regular r:id="rId26"/>
    </p:embeddedFont>
    <p:embeddedFont>
      <p:font typeface="DejaVu Serif Bold" charset="1" panose="02060803050605020204"/>
      <p:regular r:id="rId27"/>
    </p:embeddedFont>
    <p:embeddedFont>
      <p:font typeface="Josefin Sans" charset="1" panose="00000500000000000000"/>
      <p:regular r:id="rId28"/>
    </p:embeddedFont>
    <p:embeddedFont>
      <p:font typeface="Noto Serif Display" charset="1" panose="02020502080505020204"/>
      <p:regular r:id="rId2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12" Target="../media/image11.png" Type="http://schemas.openxmlformats.org/officeDocument/2006/relationships/image"/><Relationship Id="rId13" Target="../media/image12.svg" Type="http://schemas.openxmlformats.org/officeDocument/2006/relationships/image"/><Relationship Id="rId14" Target="../media/image13.png" Type="http://schemas.openxmlformats.org/officeDocument/2006/relationships/image"/><Relationship Id="rId15" Target="../media/image14.gif"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 Id="rId3" Target="../media/image26.svg" Type="http://schemas.openxmlformats.org/officeDocument/2006/relationships/image"/><Relationship Id="rId4" Target="../media/image44.png" Type="http://schemas.openxmlformats.org/officeDocument/2006/relationships/image"/><Relationship Id="rId5" Target="../media/image13.png" Type="http://schemas.openxmlformats.org/officeDocument/2006/relationships/image"/><Relationship Id="rId6" Target="../media/image45.png" Type="http://schemas.openxmlformats.org/officeDocument/2006/relationships/image"/><Relationship Id="rId7" Target="../media/image46.gif"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 Id="rId3" Target="../media/image26.svg" Type="http://schemas.openxmlformats.org/officeDocument/2006/relationships/image"/><Relationship Id="rId4" Target="../media/image47.png" Type="http://schemas.openxmlformats.org/officeDocument/2006/relationships/image"/><Relationship Id="rId5" Target="../media/image48.png" Type="http://schemas.openxmlformats.org/officeDocument/2006/relationships/image"/><Relationship Id="rId6" Target="../media/image49.gif" Type="http://schemas.openxmlformats.org/officeDocument/2006/relationships/image"/><Relationship Id="rId7" Target="../media/image13.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25.png" Type="http://schemas.openxmlformats.org/officeDocument/2006/relationships/image"/><Relationship Id="rId4" Target="../media/image26.svg" Type="http://schemas.openxmlformats.org/officeDocument/2006/relationships/image"/><Relationship Id="rId5" Target="../media/image50.png" Type="http://schemas.openxmlformats.org/officeDocument/2006/relationships/image"/><Relationship Id="rId6" Target="../media/image51.png" Type="http://schemas.openxmlformats.org/officeDocument/2006/relationships/image"/><Relationship Id="rId7" Target="../media/image49.gif"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 Id="rId3" Target="../media/image26.svg" Type="http://schemas.openxmlformats.org/officeDocument/2006/relationships/image"/><Relationship Id="rId4" Target="../media/image52.png" Type="http://schemas.openxmlformats.org/officeDocument/2006/relationships/image"/><Relationship Id="rId5" Target="../media/image53.png" Type="http://schemas.openxmlformats.org/officeDocument/2006/relationships/image"/><Relationship Id="rId6" Target="../media/image54.svg" Type="http://schemas.openxmlformats.org/officeDocument/2006/relationships/image"/><Relationship Id="rId7" Target="../media/image49.gif" Type="http://schemas.openxmlformats.org/officeDocument/2006/relationships/image"/><Relationship Id="rId8" Target="../media/image13.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 Id="rId3" Target="../media/image26.svg" Type="http://schemas.openxmlformats.org/officeDocument/2006/relationships/image"/><Relationship Id="rId4" Target="../media/image55.png" Type="http://schemas.openxmlformats.org/officeDocument/2006/relationships/image"/><Relationship Id="rId5" Target="../media/image56.svg" Type="http://schemas.openxmlformats.org/officeDocument/2006/relationships/image"/><Relationship Id="rId6" Target="../media/image57.png" Type="http://schemas.openxmlformats.org/officeDocument/2006/relationships/image"/><Relationship Id="rId7" Target="../media/image13.png" Type="http://schemas.openxmlformats.org/officeDocument/2006/relationships/image"/><Relationship Id="rId8" Target="../media/image49.gif"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 Id="rId3" Target="../media/image26.svg" Type="http://schemas.openxmlformats.org/officeDocument/2006/relationships/image"/><Relationship Id="rId4" Target="../media/image58.png" Type="http://schemas.openxmlformats.org/officeDocument/2006/relationships/image"/><Relationship Id="rId5" Target="../media/image59.svg" Type="http://schemas.openxmlformats.org/officeDocument/2006/relationships/image"/><Relationship Id="rId6" Target="../media/image60.png" Type="http://schemas.openxmlformats.org/officeDocument/2006/relationships/image"/><Relationship Id="rId7" Target="../media/image13.png" Type="http://schemas.openxmlformats.org/officeDocument/2006/relationships/image"/><Relationship Id="rId8" Target="../media/image49.gif"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 Id="rId3" Target="../media/image26.svg" Type="http://schemas.openxmlformats.org/officeDocument/2006/relationships/image"/><Relationship Id="rId4" Target="../media/image13.png" Type="http://schemas.openxmlformats.org/officeDocument/2006/relationships/image"/><Relationship Id="rId5" Target="../media/image61.png" Type="http://schemas.openxmlformats.org/officeDocument/2006/relationships/image"/><Relationship Id="rId6" Target="../media/image62.png" Type="http://schemas.openxmlformats.org/officeDocument/2006/relationships/image"/><Relationship Id="rId7" Target="../media/image63.svg" Type="http://schemas.openxmlformats.org/officeDocument/2006/relationships/image"/><Relationship Id="rId8" Target="../media/image49.gif"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4.gif" Type="http://schemas.openxmlformats.org/officeDocument/2006/relationships/image"/><Relationship Id="rId3" Target="../media/image65.png" Type="http://schemas.openxmlformats.org/officeDocument/2006/relationships/image"/><Relationship Id="rId4" Target="../media/image66.png" Type="http://schemas.openxmlformats.org/officeDocument/2006/relationships/image"/><Relationship Id="rId5" Target="../media/image67.svg" Type="http://schemas.openxmlformats.org/officeDocument/2006/relationships/image"/><Relationship Id="rId6" Target="../media/image25.png" Type="http://schemas.openxmlformats.org/officeDocument/2006/relationships/image"/><Relationship Id="rId7" Target="../media/image26.sv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25.png" Type="http://schemas.openxmlformats.org/officeDocument/2006/relationships/image"/><Relationship Id="rId4" Target="../media/image26.svg" Type="http://schemas.openxmlformats.org/officeDocument/2006/relationships/image"/><Relationship Id="rId5" Target="../media/image68.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 Id="rId4" Target="../media/image17.png" Type="http://schemas.openxmlformats.org/officeDocument/2006/relationships/image"/><Relationship Id="rId5" Target="../media/image18.svg" Type="http://schemas.openxmlformats.org/officeDocument/2006/relationships/image"/><Relationship Id="rId6" Target="../media/image19.png" Type="http://schemas.openxmlformats.org/officeDocument/2006/relationships/image"/><Relationship Id="rId7" Target="../media/image20.svg" Type="http://schemas.openxmlformats.org/officeDocument/2006/relationships/image"/><Relationship Id="rId8" Target="../media/image13.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9.png" Type="http://schemas.openxmlformats.org/officeDocument/2006/relationships/image"/><Relationship Id="rId3" Target="../media/image13.png" Type="http://schemas.openxmlformats.org/officeDocument/2006/relationships/image"/><Relationship Id="rId4" Target="../media/image70.png" Type="http://schemas.openxmlformats.org/officeDocument/2006/relationships/image"/><Relationship Id="rId5" Target="../media/image71.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13.png" Type="http://schemas.openxmlformats.org/officeDocument/2006/relationships/image"/><Relationship Id="rId4" Target="../media/image22.gif"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 Id="rId3" Target="../media/image24.gif" Type="http://schemas.openxmlformats.org/officeDocument/2006/relationships/image"/><Relationship Id="rId4" Target="../media/image13.png" Type="http://schemas.openxmlformats.org/officeDocument/2006/relationships/image"/><Relationship Id="rId5" Target="../media/image25.png" Type="http://schemas.openxmlformats.org/officeDocument/2006/relationships/image"/><Relationship Id="rId6" Target="../media/image26.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2.png" Type="http://schemas.openxmlformats.org/officeDocument/2006/relationships/image"/><Relationship Id="rId11" Target="../media/image33.svg" Type="http://schemas.openxmlformats.org/officeDocument/2006/relationships/image"/><Relationship Id="rId2" Target="../media/image25.png" Type="http://schemas.openxmlformats.org/officeDocument/2006/relationships/image"/><Relationship Id="rId3" Target="../media/image26.svg" Type="http://schemas.openxmlformats.org/officeDocument/2006/relationships/image"/><Relationship Id="rId4" Target="../media/image27.gif" Type="http://schemas.openxmlformats.org/officeDocument/2006/relationships/image"/><Relationship Id="rId5" Target="../media/image28.png" Type="http://schemas.openxmlformats.org/officeDocument/2006/relationships/image"/><Relationship Id="rId6" Target="../media/image29.svg" Type="http://schemas.openxmlformats.org/officeDocument/2006/relationships/image"/><Relationship Id="rId7" Target="../media/image30.png" Type="http://schemas.openxmlformats.org/officeDocument/2006/relationships/image"/><Relationship Id="rId8" Target="../media/image31.svg" Type="http://schemas.openxmlformats.org/officeDocument/2006/relationships/image"/><Relationship Id="rId9" Target="../media/image13.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 Id="rId3" Target="../media/image26.svg" Type="http://schemas.openxmlformats.org/officeDocument/2006/relationships/image"/><Relationship Id="rId4" Target="../media/image34.png" Type="http://schemas.openxmlformats.org/officeDocument/2006/relationships/image"/><Relationship Id="rId5" Target="../media/image35.png" Type="http://schemas.openxmlformats.org/officeDocument/2006/relationships/image"/><Relationship Id="rId6" Target="../media/image36.png" Type="http://schemas.openxmlformats.org/officeDocument/2006/relationships/image"/><Relationship Id="rId7" Target="../media/image37.png" Type="http://schemas.openxmlformats.org/officeDocument/2006/relationships/image"/><Relationship Id="rId8" Target="../media/image13.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25.png" Type="http://schemas.openxmlformats.org/officeDocument/2006/relationships/image"/><Relationship Id="rId4" Target="../media/image26.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 Id="rId3" Target="../media/image26.svg" Type="http://schemas.openxmlformats.org/officeDocument/2006/relationships/image"/><Relationship Id="rId4" Target="../media/image38.png" Type="http://schemas.openxmlformats.org/officeDocument/2006/relationships/image"/><Relationship Id="rId5" Target="../media/image39.png" Type="http://schemas.openxmlformats.org/officeDocument/2006/relationships/image"/><Relationship Id="rId6" Target="../media/image40.svg" Type="http://schemas.openxmlformats.org/officeDocument/2006/relationships/image"/><Relationship Id="rId7" Target="../media/image13.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 Id="rId3" Target="../media/image26.svg" Type="http://schemas.openxmlformats.org/officeDocument/2006/relationships/image"/><Relationship Id="rId4" Target="../media/image41.png" Type="http://schemas.openxmlformats.org/officeDocument/2006/relationships/image"/><Relationship Id="rId5" Target="../media/image42.png" Type="http://schemas.openxmlformats.org/officeDocument/2006/relationships/image"/><Relationship Id="rId6" Target="../media/image43.svg" Type="http://schemas.openxmlformats.org/officeDocument/2006/relationships/image"/><Relationship Id="rId7" Target="../media/image13.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2B4B82"/>
        </a:solidFill>
      </p:bgPr>
    </p:bg>
    <p:spTree>
      <p:nvGrpSpPr>
        <p:cNvPr id="1" name=""/>
        <p:cNvGrpSpPr/>
        <p:nvPr/>
      </p:nvGrpSpPr>
      <p:grpSpPr>
        <a:xfrm>
          <a:off x="0" y="0"/>
          <a:ext cx="0" cy="0"/>
          <a:chOff x="0" y="0"/>
          <a:chExt cx="0" cy="0"/>
        </a:xfrm>
      </p:grpSpPr>
      <p:sp>
        <p:nvSpPr>
          <p:cNvPr name="Freeform 2" id="2"/>
          <p:cNvSpPr/>
          <p:nvPr/>
        </p:nvSpPr>
        <p:spPr>
          <a:xfrm flipH="false" flipV="false" rot="0">
            <a:off x="1182834" y="-1921745"/>
            <a:ext cx="6755642" cy="4114800"/>
          </a:xfrm>
          <a:custGeom>
            <a:avLst/>
            <a:gdLst/>
            <a:ahLst/>
            <a:cxnLst/>
            <a:rect r="r" b="b" t="t" l="l"/>
            <a:pathLst>
              <a:path h="4114800" w="6755642">
                <a:moveTo>
                  <a:pt x="0" y="0"/>
                </a:moveTo>
                <a:lnTo>
                  <a:pt x="6755642" y="0"/>
                </a:lnTo>
                <a:lnTo>
                  <a:pt x="6755642"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4984384" y="1804716"/>
            <a:ext cx="1194327" cy="2586142"/>
          </a:xfrm>
          <a:custGeom>
            <a:avLst/>
            <a:gdLst/>
            <a:ahLst/>
            <a:cxnLst/>
            <a:rect r="r" b="b" t="t" l="l"/>
            <a:pathLst>
              <a:path h="2586142" w="1194327">
                <a:moveTo>
                  <a:pt x="0" y="0"/>
                </a:moveTo>
                <a:lnTo>
                  <a:pt x="1194328" y="0"/>
                </a:lnTo>
                <a:lnTo>
                  <a:pt x="1194328" y="2586142"/>
                </a:lnTo>
                <a:lnTo>
                  <a:pt x="0" y="258614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true" flipV="false" rot="0">
            <a:off x="660331" y="2347709"/>
            <a:ext cx="5357753" cy="5591583"/>
          </a:xfrm>
          <a:custGeom>
            <a:avLst/>
            <a:gdLst/>
            <a:ahLst/>
            <a:cxnLst/>
            <a:rect r="r" b="b" t="t" l="l"/>
            <a:pathLst>
              <a:path h="5591583" w="5357753">
                <a:moveTo>
                  <a:pt x="5357753" y="0"/>
                </a:moveTo>
                <a:lnTo>
                  <a:pt x="0" y="0"/>
                </a:lnTo>
                <a:lnTo>
                  <a:pt x="0" y="5591582"/>
                </a:lnTo>
                <a:lnTo>
                  <a:pt x="5357753" y="5591582"/>
                </a:lnTo>
                <a:lnTo>
                  <a:pt x="5357753"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947148" y="1264426"/>
            <a:ext cx="3144039" cy="2440918"/>
          </a:xfrm>
          <a:custGeom>
            <a:avLst/>
            <a:gdLst/>
            <a:ahLst/>
            <a:cxnLst/>
            <a:rect r="r" b="b" t="t" l="l"/>
            <a:pathLst>
              <a:path h="2440918" w="3144039">
                <a:moveTo>
                  <a:pt x="0" y="0"/>
                </a:moveTo>
                <a:lnTo>
                  <a:pt x="3144040" y="0"/>
                </a:lnTo>
                <a:lnTo>
                  <a:pt x="3144040" y="2440918"/>
                </a:lnTo>
                <a:lnTo>
                  <a:pt x="0" y="244091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0" y="6034500"/>
            <a:ext cx="1894295" cy="4252500"/>
          </a:xfrm>
          <a:custGeom>
            <a:avLst/>
            <a:gdLst/>
            <a:ahLst/>
            <a:cxnLst/>
            <a:rect r="r" b="b" t="t" l="l"/>
            <a:pathLst>
              <a:path h="4252500" w="1894295">
                <a:moveTo>
                  <a:pt x="0" y="0"/>
                </a:moveTo>
                <a:lnTo>
                  <a:pt x="1894295" y="0"/>
                </a:lnTo>
                <a:lnTo>
                  <a:pt x="1894295" y="4252500"/>
                </a:lnTo>
                <a:lnTo>
                  <a:pt x="0" y="425250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7" id="7"/>
          <p:cNvSpPr/>
          <p:nvPr/>
        </p:nvSpPr>
        <p:spPr>
          <a:xfrm flipH="false" flipV="false" rot="0">
            <a:off x="2095190" y="7759407"/>
            <a:ext cx="3486358" cy="4114800"/>
          </a:xfrm>
          <a:custGeom>
            <a:avLst/>
            <a:gdLst/>
            <a:ahLst/>
            <a:cxnLst/>
            <a:rect r="r" b="b" t="t" l="l"/>
            <a:pathLst>
              <a:path h="4114800" w="3486358">
                <a:moveTo>
                  <a:pt x="0" y="0"/>
                </a:moveTo>
                <a:lnTo>
                  <a:pt x="3486358" y="0"/>
                </a:lnTo>
                <a:lnTo>
                  <a:pt x="3486358" y="4114800"/>
                </a:lnTo>
                <a:lnTo>
                  <a:pt x="0" y="411480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8" id="8"/>
          <p:cNvSpPr/>
          <p:nvPr/>
        </p:nvSpPr>
        <p:spPr>
          <a:xfrm flipH="false" flipV="false" rot="0">
            <a:off x="17026764" y="0"/>
            <a:ext cx="1261236" cy="1180609"/>
          </a:xfrm>
          <a:custGeom>
            <a:avLst/>
            <a:gdLst/>
            <a:ahLst/>
            <a:cxnLst/>
            <a:rect r="r" b="b" t="t" l="l"/>
            <a:pathLst>
              <a:path h="1180609" w="1261236">
                <a:moveTo>
                  <a:pt x="0" y="0"/>
                </a:moveTo>
                <a:lnTo>
                  <a:pt x="1261236" y="0"/>
                </a:lnTo>
                <a:lnTo>
                  <a:pt x="1261236" y="1180609"/>
                </a:lnTo>
                <a:lnTo>
                  <a:pt x="0" y="1180609"/>
                </a:lnTo>
                <a:lnTo>
                  <a:pt x="0" y="0"/>
                </a:lnTo>
                <a:close/>
              </a:path>
            </a:pathLst>
          </a:custGeom>
          <a:blipFill>
            <a:blip r:embed="rId14"/>
            <a:stretch>
              <a:fillRect l="0" t="0" r="0" b="0"/>
            </a:stretch>
          </a:blipFill>
        </p:spPr>
      </p:sp>
      <p:pic>
        <p:nvPicPr>
          <p:cNvPr name="Picture 9" id="9"/>
          <p:cNvPicPr>
            <a:picLocks noChangeAspect="true"/>
          </p:cNvPicPr>
          <p:nvPr/>
        </p:nvPicPr>
        <p:blipFill>
          <a:blip r:embed="rId15"/>
          <a:srcRect l="0" t="0" r="0" b="0"/>
          <a:stretch>
            <a:fillRect/>
          </a:stretch>
        </p:blipFill>
        <p:spPr>
          <a:xfrm flipH="false" flipV="false" rot="0">
            <a:off x="14895810" y="9184538"/>
            <a:ext cx="3392190" cy="1102462"/>
          </a:xfrm>
          <a:prstGeom prst="rect">
            <a:avLst/>
          </a:prstGeom>
        </p:spPr>
      </p:pic>
      <p:grpSp>
        <p:nvGrpSpPr>
          <p:cNvPr name="Group 10" id="10"/>
          <p:cNvGrpSpPr/>
          <p:nvPr/>
        </p:nvGrpSpPr>
        <p:grpSpPr>
          <a:xfrm rot="0">
            <a:off x="7473447" y="1600882"/>
            <a:ext cx="10349524" cy="5762285"/>
            <a:chOff x="0" y="0"/>
            <a:chExt cx="13799365" cy="7683047"/>
          </a:xfrm>
        </p:grpSpPr>
        <p:sp>
          <p:nvSpPr>
            <p:cNvPr name="TextBox 11" id="11"/>
            <p:cNvSpPr txBox="true"/>
            <p:nvPr/>
          </p:nvSpPr>
          <p:spPr>
            <a:xfrm rot="0">
              <a:off x="0" y="1679214"/>
              <a:ext cx="13799365" cy="4282736"/>
            </a:xfrm>
            <a:prstGeom prst="rect">
              <a:avLst/>
            </a:prstGeom>
          </p:spPr>
          <p:txBody>
            <a:bodyPr anchor="t" rtlCol="false" tIns="0" lIns="0" bIns="0" rIns="0">
              <a:spAutoFit/>
            </a:bodyPr>
            <a:lstStyle/>
            <a:p>
              <a:pPr algn="ctr">
                <a:lnSpc>
                  <a:spcPts val="8372"/>
                </a:lnSpc>
              </a:pPr>
              <a:r>
                <a:rPr lang="en-US" sz="7475">
                  <a:solidFill>
                    <a:srgbClr val="C1FF72"/>
                  </a:solidFill>
                  <a:latin typeface="Josefin Sans Bold"/>
                </a:rPr>
                <a:t>Xây dựng Website bán ô tô CarForYou với Spring Framework</a:t>
              </a:r>
            </a:p>
          </p:txBody>
        </p:sp>
        <p:sp>
          <p:nvSpPr>
            <p:cNvPr name="TextBox 12" id="12"/>
            <p:cNvSpPr txBox="true"/>
            <p:nvPr/>
          </p:nvSpPr>
          <p:spPr>
            <a:xfrm rot="0">
              <a:off x="0" y="-71755"/>
              <a:ext cx="13799365" cy="544195"/>
            </a:xfrm>
            <a:prstGeom prst="rect">
              <a:avLst/>
            </a:prstGeom>
          </p:spPr>
          <p:txBody>
            <a:bodyPr anchor="t" rtlCol="false" tIns="0" lIns="0" bIns="0" rIns="0">
              <a:spAutoFit/>
            </a:bodyPr>
            <a:lstStyle/>
            <a:p>
              <a:pPr algn="l">
                <a:lnSpc>
                  <a:spcPts val="3359"/>
                </a:lnSpc>
              </a:pPr>
            </a:p>
          </p:txBody>
        </p:sp>
        <p:sp>
          <p:nvSpPr>
            <p:cNvPr name="TextBox 13" id="13"/>
            <p:cNvSpPr txBox="true"/>
            <p:nvPr/>
          </p:nvSpPr>
          <p:spPr>
            <a:xfrm rot="0">
              <a:off x="0" y="6927820"/>
              <a:ext cx="13799365" cy="761153"/>
            </a:xfrm>
            <a:prstGeom prst="rect">
              <a:avLst/>
            </a:prstGeom>
          </p:spPr>
          <p:txBody>
            <a:bodyPr anchor="t" rtlCol="false" tIns="0" lIns="0" bIns="0" rIns="0">
              <a:spAutoFit/>
            </a:bodyPr>
            <a:lstStyle/>
            <a:p>
              <a:pPr algn="l">
                <a:lnSpc>
                  <a:spcPts val="4760"/>
                </a:lnSpc>
              </a:pPr>
            </a:p>
          </p:txBody>
        </p:sp>
      </p:grpSp>
      <p:sp>
        <p:nvSpPr>
          <p:cNvPr name="TextBox 14" id="14"/>
          <p:cNvSpPr txBox="true"/>
          <p:nvPr/>
        </p:nvSpPr>
        <p:spPr>
          <a:xfrm rot="0">
            <a:off x="8284297" y="255978"/>
            <a:ext cx="8396645" cy="582929"/>
          </a:xfrm>
          <a:prstGeom prst="rect">
            <a:avLst/>
          </a:prstGeom>
        </p:spPr>
        <p:txBody>
          <a:bodyPr anchor="t" rtlCol="false" tIns="0" lIns="0" bIns="0" rIns="0">
            <a:spAutoFit/>
          </a:bodyPr>
          <a:lstStyle/>
          <a:p>
            <a:pPr algn="ctr" marL="0" indent="0" lvl="0">
              <a:lnSpc>
                <a:spcPts val="4620"/>
              </a:lnSpc>
              <a:spcBef>
                <a:spcPct val="0"/>
              </a:spcBef>
            </a:pPr>
            <a:r>
              <a:rPr lang="en-US" sz="3300">
                <a:solidFill>
                  <a:srgbClr val="C1FF72"/>
                </a:solidFill>
                <a:latin typeface="DejaVu Serif Bold"/>
              </a:rPr>
              <a:t>Trường đại học công nghiệp Hà Nội</a:t>
            </a:r>
          </a:p>
        </p:txBody>
      </p:sp>
      <p:sp>
        <p:nvSpPr>
          <p:cNvPr name="TextBox 15" id="15"/>
          <p:cNvSpPr txBox="true"/>
          <p:nvPr/>
        </p:nvSpPr>
        <p:spPr>
          <a:xfrm rot="0">
            <a:off x="7166750" y="1339897"/>
            <a:ext cx="10962918" cy="464820"/>
          </a:xfrm>
          <a:prstGeom prst="rect">
            <a:avLst/>
          </a:prstGeom>
        </p:spPr>
        <p:txBody>
          <a:bodyPr anchor="t" rtlCol="false" tIns="0" lIns="0" bIns="0" rIns="0">
            <a:spAutoFit/>
          </a:bodyPr>
          <a:lstStyle/>
          <a:p>
            <a:pPr algn="ctr">
              <a:lnSpc>
                <a:spcPts val="3780"/>
              </a:lnSpc>
              <a:spcBef>
                <a:spcPct val="0"/>
              </a:spcBef>
            </a:pPr>
            <a:r>
              <a:rPr lang="en-US" sz="2700">
                <a:solidFill>
                  <a:srgbClr val="C1FF72"/>
                </a:solidFill>
                <a:latin typeface="Josefin Sans"/>
              </a:rPr>
              <a:t>ĐỒ ÁN TỐT NGHIỆP ĐẠI HỌC NGÀNH CÔNG NGHỆ THÔNG TIN</a:t>
            </a:r>
          </a:p>
        </p:txBody>
      </p:sp>
      <p:sp>
        <p:nvSpPr>
          <p:cNvPr name="TextBox 16" id="16"/>
          <p:cNvSpPr txBox="true"/>
          <p:nvPr/>
        </p:nvSpPr>
        <p:spPr>
          <a:xfrm rot="0">
            <a:off x="8831389" y="6905776"/>
            <a:ext cx="7849553" cy="1716787"/>
          </a:xfrm>
          <a:prstGeom prst="rect">
            <a:avLst/>
          </a:prstGeom>
        </p:spPr>
        <p:txBody>
          <a:bodyPr anchor="t" rtlCol="false" tIns="0" lIns="0" bIns="0" rIns="0">
            <a:spAutoFit/>
          </a:bodyPr>
          <a:lstStyle/>
          <a:p>
            <a:pPr algn="ctr">
              <a:lnSpc>
                <a:spcPts val="4452"/>
              </a:lnSpc>
              <a:spcBef>
                <a:spcPct val="0"/>
              </a:spcBef>
            </a:pPr>
            <a:r>
              <a:rPr lang="en-US" sz="3975">
                <a:solidFill>
                  <a:srgbClr val="C1FF72"/>
                </a:solidFill>
                <a:latin typeface="Josefin Sans Bold"/>
              </a:rPr>
              <a:t>CBHD: TS. Nguyễn Thị Hoa Huệ </a:t>
            </a:r>
          </a:p>
          <a:p>
            <a:pPr algn="ctr">
              <a:lnSpc>
                <a:spcPts val="4452"/>
              </a:lnSpc>
              <a:spcBef>
                <a:spcPct val="0"/>
              </a:spcBef>
            </a:pPr>
            <a:r>
              <a:rPr lang="en-US" sz="3975">
                <a:solidFill>
                  <a:srgbClr val="C1FF72"/>
                </a:solidFill>
                <a:latin typeface="Josefin Sans Bold"/>
              </a:rPr>
              <a:t>Sinh viên:  Đặng Hữu Thắng</a:t>
            </a:r>
          </a:p>
          <a:p>
            <a:pPr algn="ctr">
              <a:lnSpc>
                <a:spcPts val="4452"/>
              </a:lnSpc>
              <a:spcBef>
                <a:spcPct val="0"/>
              </a:spcBef>
            </a:pPr>
            <a:r>
              <a:rPr lang="en-US" sz="3975">
                <a:solidFill>
                  <a:srgbClr val="C1FF72"/>
                </a:solidFill>
                <a:latin typeface="Josefin Sans Bold"/>
              </a:rPr>
              <a:t> Mã sinh viên: 2020603086</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2B4B82"/>
        </a:solidFill>
      </p:bgPr>
    </p:bg>
    <p:spTree>
      <p:nvGrpSpPr>
        <p:cNvPr id="1" name=""/>
        <p:cNvGrpSpPr/>
        <p:nvPr/>
      </p:nvGrpSpPr>
      <p:grpSpPr>
        <a:xfrm>
          <a:off x="0" y="0"/>
          <a:ext cx="0" cy="0"/>
          <a:chOff x="0" y="0"/>
          <a:chExt cx="0" cy="0"/>
        </a:xfrm>
      </p:grpSpPr>
      <p:sp>
        <p:nvSpPr>
          <p:cNvPr name="Freeform 2" id="2"/>
          <p:cNvSpPr/>
          <p:nvPr/>
        </p:nvSpPr>
        <p:spPr>
          <a:xfrm flipH="false" flipV="false" rot="0">
            <a:off x="0" y="76961"/>
            <a:ext cx="1002791" cy="951739"/>
          </a:xfrm>
          <a:custGeom>
            <a:avLst/>
            <a:gdLst/>
            <a:ahLst/>
            <a:cxnLst/>
            <a:rect r="r" b="b" t="t" l="l"/>
            <a:pathLst>
              <a:path h="951739" w="1002791">
                <a:moveTo>
                  <a:pt x="0" y="0"/>
                </a:moveTo>
                <a:lnTo>
                  <a:pt x="1002791" y="0"/>
                </a:lnTo>
                <a:lnTo>
                  <a:pt x="1002791" y="951739"/>
                </a:lnTo>
                <a:lnTo>
                  <a:pt x="0" y="95173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6733263" y="1706073"/>
            <a:ext cx="11375092" cy="8580927"/>
          </a:xfrm>
          <a:custGeom>
            <a:avLst/>
            <a:gdLst/>
            <a:ahLst/>
            <a:cxnLst/>
            <a:rect r="r" b="b" t="t" l="l"/>
            <a:pathLst>
              <a:path h="8580927" w="11375092">
                <a:moveTo>
                  <a:pt x="0" y="0"/>
                </a:moveTo>
                <a:lnTo>
                  <a:pt x="11375091" y="0"/>
                </a:lnTo>
                <a:lnTo>
                  <a:pt x="11375091" y="8580927"/>
                </a:lnTo>
                <a:lnTo>
                  <a:pt x="0" y="8580927"/>
                </a:lnTo>
                <a:lnTo>
                  <a:pt x="0" y="0"/>
                </a:lnTo>
                <a:close/>
              </a:path>
            </a:pathLst>
          </a:custGeom>
          <a:blipFill>
            <a:blip r:embed="rId4"/>
            <a:stretch>
              <a:fillRect l="0" t="-801" r="0" b="-801"/>
            </a:stretch>
          </a:blipFill>
        </p:spPr>
      </p:sp>
      <p:sp>
        <p:nvSpPr>
          <p:cNvPr name="Freeform 4" id="4"/>
          <p:cNvSpPr/>
          <p:nvPr/>
        </p:nvSpPr>
        <p:spPr>
          <a:xfrm flipH="false" flipV="false" rot="0">
            <a:off x="17026764" y="0"/>
            <a:ext cx="1261236" cy="1180609"/>
          </a:xfrm>
          <a:custGeom>
            <a:avLst/>
            <a:gdLst/>
            <a:ahLst/>
            <a:cxnLst/>
            <a:rect r="r" b="b" t="t" l="l"/>
            <a:pathLst>
              <a:path h="1180609" w="1261236">
                <a:moveTo>
                  <a:pt x="0" y="0"/>
                </a:moveTo>
                <a:lnTo>
                  <a:pt x="1261236" y="0"/>
                </a:lnTo>
                <a:lnTo>
                  <a:pt x="1261236" y="1180609"/>
                </a:lnTo>
                <a:lnTo>
                  <a:pt x="0" y="1180609"/>
                </a:lnTo>
                <a:lnTo>
                  <a:pt x="0" y="0"/>
                </a:lnTo>
                <a:close/>
              </a:path>
            </a:pathLst>
          </a:custGeom>
          <a:blipFill>
            <a:blip r:embed="rId5"/>
            <a:stretch>
              <a:fillRect l="0" t="0" r="0" b="0"/>
            </a:stretch>
          </a:blipFill>
        </p:spPr>
      </p:sp>
      <p:sp>
        <p:nvSpPr>
          <p:cNvPr name="Freeform 5" id="5"/>
          <p:cNvSpPr/>
          <p:nvPr/>
        </p:nvSpPr>
        <p:spPr>
          <a:xfrm flipH="false" flipV="false" rot="0">
            <a:off x="0" y="4885521"/>
            <a:ext cx="4033395" cy="2222031"/>
          </a:xfrm>
          <a:custGeom>
            <a:avLst/>
            <a:gdLst/>
            <a:ahLst/>
            <a:cxnLst/>
            <a:rect r="r" b="b" t="t" l="l"/>
            <a:pathLst>
              <a:path h="2222031" w="4033395">
                <a:moveTo>
                  <a:pt x="0" y="0"/>
                </a:moveTo>
                <a:lnTo>
                  <a:pt x="4033395" y="0"/>
                </a:lnTo>
                <a:lnTo>
                  <a:pt x="4033395" y="2222031"/>
                </a:lnTo>
                <a:lnTo>
                  <a:pt x="0" y="2222031"/>
                </a:lnTo>
                <a:lnTo>
                  <a:pt x="0" y="0"/>
                </a:lnTo>
                <a:close/>
              </a:path>
            </a:pathLst>
          </a:custGeom>
          <a:blipFill>
            <a:blip r:embed="rId6"/>
            <a:stretch>
              <a:fillRect l="0" t="-1862" r="0" b="-1862"/>
            </a:stretch>
          </a:blipFill>
        </p:spPr>
      </p:sp>
      <p:pic>
        <p:nvPicPr>
          <p:cNvPr name="Picture 6" id="6"/>
          <p:cNvPicPr>
            <a:picLocks noChangeAspect="true"/>
          </p:cNvPicPr>
          <p:nvPr/>
        </p:nvPicPr>
        <p:blipFill>
          <a:blip r:embed="rId7"/>
          <a:srcRect l="0" t="0" r="0" b="0"/>
          <a:stretch>
            <a:fillRect/>
          </a:stretch>
        </p:blipFill>
        <p:spPr>
          <a:xfrm flipH="false" flipV="false" rot="0">
            <a:off x="4557341" y="5584422"/>
            <a:ext cx="1831620" cy="824229"/>
          </a:xfrm>
          <a:prstGeom prst="rect">
            <a:avLst/>
          </a:prstGeom>
        </p:spPr>
      </p:pic>
      <p:sp>
        <p:nvSpPr>
          <p:cNvPr name="TextBox 7" id="7"/>
          <p:cNvSpPr txBox="true"/>
          <p:nvPr/>
        </p:nvSpPr>
        <p:spPr>
          <a:xfrm rot="0">
            <a:off x="501395" y="87692"/>
            <a:ext cx="8878532" cy="844551"/>
          </a:xfrm>
          <a:prstGeom prst="rect">
            <a:avLst/>
          </a:prstGeom>
        </p:spPr>
        <p:txBody>
          <a:bodyPr anchor="t" rtlCol="false" tIns="0" lIns="0" bIns="0" rIns="0">
            <a:spAutoFit/>
          </a:bodyPr>
          <a:lstStyle/>
          <a:p>
            <a:pPr algn="ctr">
              <a:lnSpc>
                <a:spcPts val="6999"/>
              </a:lnSpc>
            </a:pPr>
            <a:r>
              <a:rPr lang="en-US" sz="4999">
                <a:solidFill>
                  <a:srgbClr val="FFFFFF"/>
                </a:solidFill>
                <a:latin typeface="Noto Serif Display"/>
              </a:rPr>
              <a:t>Biểu đồ use case Admin</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2B4B82"/>
        </a:solidFill>
      </p:bgPr>
    </p:bg>
    <p:spTree>
      <p:nvGrpSpPr>
        <p:cNvPr id="1" name=""/>
        <p:cNvGrpSpPr/>
        <p:nvPr/>
      </p:nvGrpSpPr>
      <p:grpSpPr>
        <a:xfrm>
          <a:off x="0" y="0"/>
          <a:ext cx="0" cy="0"/>
          <a:chOff x="0" y="0"/>
          <a:chExt cx="0" cy="0"/>
        </a:xfrm>
      </p:grpSpPr>
      <p:grpSp>
        <p:nvGrpSpPr>
          <p:cNvPr name="Group 2" id="2"/>
          <p:cNvGrpSpPr/>
          <p:nvPr/>
        </p:nvGrpSpPr>
        <p:grpSpPr>
          <a:xfrm rot="0">
            <a:off x="529743" y="293974"/>
            <a:ext cx="1162094" cy="1099053"/>
            <a:chOff x="0" y="0"/>
            <a:chExt cx="306066" cy="289463"/>
          </a:xfrm>
        </p:grpSpPr>
        <p:sp>
          <p:nvSpPr>
            <p:cNvPr name="Freeform 3" id="3"/>
            <p:cNvSpPr/>
            <p:nvPr/>
          </p:nvSpPr>
          <p:spPr>
            <a:xfrm flipH="false" flipV="false" rot="0">
              <a:off x="0" y="0"/>
              <a:ext cx="306066" cy="289463"/>
            </a:xfrm>
            <a:custGeom>
              <a:avLst/>
              <a:gdLst/>
              <a:ahLst/>
              <a:cxnLst/>
              <a:rect r="r" b="b" t="t" l="l"/>
              <a:pathLst>
                <a:path h="289463" w="306066">
                  <a:moveTo>
                    <a:pt x="144731" y="0"/>
                  </a:moveTo>
                  <a:lnTo>
                    <a:pt x="161335" y="0"/>
                  </a:lnTo>
                  <a:cubicBezTo>
                    <a:pt x="241267" y="0"/>
                    <a:pt x="306066" y="64798"/>
                    <a:pt x="306066" y="144731"/>
                  </a:cubicBezTo>
                  <a:lnTo>
                    <a:pt x="306066" y="144731"/>
                  </a:lnTo>
                  <a:cubicBezTo>
                    <a:pt x="306066" y="183116"/>
                    <a:pt x="290817" y="219929"/>
                    <a:pt x="263675" y="247072"/>
                  </a:cubicBezTo>
                  <a:cubicBezTo>
                    <a:pt x="236533" y="274214"/>
                    <a:pt x="199720" y="289463"/>
                    <a:pt x="161335" y="289463"/>
                  </a:cubicBezTo>
                  <a:lnTo>
                    <a:pt x="144731" y="289463"/>
                  </a:lnTo>
                  <a:cubicBezTo>
                    <a:pt x="106346" y="289463"/>
                    <a:pt x="69533" y="274214"/>
                    <a:pt x="42391" y="247072"/>
                  </a:cubicBezTo>
                  <a:cubicBezTo>
                    <a:pt x="15248" y="219929"/>
                    <a:pt x="0" y="183116"/>
                    <a:pt x="0" y="144731"/>
                  </a:cubicBezTo>
                  <a:lnTo>
                    <a:pt x="0" y="144731"/>
                  </a:lnTo>
                  <a:cubicBezTo>
                    <a:pt x="0" y="106346"/>
                    <a:pt x="15248" y="69533"/>
                    <a:pt x="42391" y="42391"/>
                  </a:cubicBezTo>
                  <a:cubicBezTo>
                    <a:pt x="69533" y="15248"/>
                    <a:pt x="106346" y="0"/>
                    <a:pt x="144731" y="0"/>
                  </a:cubicBezTo>
                  <a:close/>
                </a:path>
              </a:pathLst>
            </a:custGeom>
            <a:solidFill>
              <a:srgbClr val="C1FF72"/>
            </a:solidFill>
          </p:spPr>
        </p:sp>
        <p:sp>
          <p:nvSpPr>
            <p:cNvPr name="TextBox 4" id="4"/>
            <p:cNvSpPr txBox="true"/>
            <p:nvPr/>
          </p:nvSpPr>
          <p:spPr>
            <a:xfrm>
              <a:off x="0" y="-66675"/>
              <a:ext cx="306066" cy="356138"/>
            </a:xfrm>
            <a:prstGeom prst="rect">
              <a:avLst/>
            </a:prstGeom>
          </p:spPr>
          <p:txBody>
            <a:bodyPr anchor="ctr" rtlCol="false" tIns="50800" lIns="50800" bIns="50800" rIns="50800"/>
            <a:lstStyle/>
            <a:p>
              <a:pPr algn="ctr">
                <a:lnSpc>
                  <a:spcPts val="3359"/>
                </a:lnSpc>
              </a:pPr>
            </a:p>
          </p:txBody>
        </p:sp>
      </p:grpSp>
      <p:sp>
        <p:nvSpPr>
          <p:cNvPr name="Freeform 5" id="5"/>
          <p:cNvSpPr/>
          <p:nvPr/>
        </p:nvSpPr>
        <p:spPr>
          <a:xfrm flipH="false" flipV="false" rot="0">
            <a:off x="1190442" y="5191076"/>
            <a:ext cx="1002791" cy="951739"/>
          </a:xfrm>
          <a:custGeom>
            <a:avLst/>
            <a:gdLst/>
            <a:ahLst/>
            <a:cxnLst/>
            <a:rect r="r" b="b" t="t" l="l"/>
            <a:pathLst>
              <a:path h="951739" w="1002791">
                <a:moveTo>
                  <a:pt x="0" y="0"/>
                </a:moveTo>
                <a:lnTo>
                  <a:pt x="1002790" y="0"/>
                </a:lnTo>
                <a:lnTo>
                  <a:pt x="1002790" y="951739"/>
                </a:lnTo>
                <a:lnTo>
                  <a:pt x="0" y="95173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9758349" y="1868897"/>
            <a:ext cx="7728525" cy="3322178"/>
          </a:xfrm>
          <a:custGeom>
            <a:avLst/>
            <a:gdLst/>
            <a:ahLst/>
            <a:cxnLst/>
            <a:rect r="r" b="b" t="t" l="l"/>
            <a:pathLst>
              <a:path h="3322178" w="7728525">
                <a:moveTo>
                  <a:pt x="0" y="0"/>
                </a:moveTo>
                <a:lnTo>
                  <a:pt x="7728525" y="0"/>
                </a:lnTo>
                <a:lnTo>
                  <a:pt x="7728525" y="3322179"/>
                </a:lnTo>
                <a:lnTo>
                  <a:pt x="0" y="3322179"/>
                </a:lnTo>
                <a:lnTo>
                  <a:pt x="0" y="0"/>
                </a:lnTo>
                <a:close/>
              </a:path>
            </a:pathLst>
          </a:custGeom>
          <a:blipFill>
            <a:blip r:embed="rId4"/>
            <a:stretch>
              <a:fillRect l="0" t="-95" r="0" b="-95"/>
            </a:stretch>
          </a:blipFill>
        </p:spPr>
      </p:sp>
      <p:sp>
        <p:nvSpPr>
          <p:cNvPr name="Freeform 7" id="7"/>
          <p:cNvSpPr/>
          <p:nvPr/>
        </p:nvSpPr>
        <p:spPr>
          <a:xfrm flipH="false" flipV="false" rot="0">
            <a:off x="9758349" y="6474528"/>
            <a:ext cx="7728525" cy="3225292"/>
          </a:xfrm>
          <a:custGeom>
            <a:avLst/>
            <a:gdLst/>
            <a:ahLst/>
            <a:cxnLst/>
            <a:rect r="r" b="b" t="t" l="l"/>
            <a:pathLst>
              <a:path h="3225292" w="7728525">
                <a:moveTo>
                  <a:pt x="0" y="0"/>
                </a:moveTo>
                <a:lnTo>
                  <a:pt x="7728525" y="0"/>
                </a:lnTo>
                <a:lnTo>
                  <a:pt x="7728525" y="3225293"/>
                </a:lnTo>
                <a:lnTo>
                  <a:pt x="0" y="3225293"/>
                </a:lnTo>
                <a:lnTo>
                  <a:pt x="0" y="0"/>
                </a:lnTo>
                <a:close/>
              </a:path>
            </a:pathLst>
          </a:custGeom>
          <a:blipFill>
            <a:blip r:embed="rId5"/>
            <a:stretch>
              <a:fillRect l="0" t="-4902" r="0" b="-4902"/>
            </a:stretch>
          </a:blipFill>
        </p:spPr>
      </p:sp>
      <p:pic>
        <p:nvPicPr>
          <p:cNvPr name="Picture 8" id="8"/>
          <p:cNvPicPr>
            <a:picLocks noChangeAspect="true"/>
          </p:cNvPicPr>
          <p:nvPr/>
        </p:nvPicPr>
        <p:blipFill>
          <a:blip r:embed="rId6"/>
          <a:srcRect l="0" t="0" r="0" b="0"/>
          <a:stretch>
            <a:fillRect/>
          </a:stretch>
        </p:blipFill>
        <p:spPr>
          <a:xfrm flipH="false" flipV="false" rot="-1098022">
            <a:off x="5455199" y="4258457"/>
            <a:ext cx="4058248" cy="791358"/>
          </a:xfrm>
          <a:prstGeom prst="rect">
            <a:avLst/>
          </a:prstGeom>
        </p:spPr>
      </p:pic>
      <p:pic>
        <p:nvPicPr>
          <p:cNvPr name="Picture 9" id="9"/>
          <p:cNvPicPr>
            <a:picLocks noChangeAspect="true"/>
          </p:cNvPicPr>
          <p:nvPr/>
        </p:nvPicPr>
        <p:blipFill>
          <a:blip r:embed="rId6"/>
          <a:srcRect l="0" t="0" r="0" b="0"/>
          <a:stretch>
            <a:fillRect/>
          </a:stretch>
        </p:blipFill>
        <p:spPr>
          <a:xfrm flipH="false" flipV="false" rot="1577443">
            <a:off x="5310517" y="6567607"/>
            <a:ext cx="4260917" cy="830879"/>
          </a:xfrm>
          <a:prstGeom prst="rect">
            <a:avLst/>
          </a:prstGeom>
        </p:spPr>
      </p:pic>
      <p:sp>
        <p:nvSpPr>
          <p:cNvPr name="TextBox 10" id="10"/>
          <p:cNvSpPr txBox="true"/>
          <p:nvPr/>
        </p:nvSpPr>
        <p:spPr>
          <a:xfrm rot="0">
            <a:off x="965236" y="414312"/>
            <a:ext cx="291108" cy="705486"/>
          </a:xfrm>
          <a:prstGeom prst="rect">
            <a:avLst/>
          </a:prstGeom>
        </p:spPr>
        <p:txBody>
          <a:bodyPr anchor="t" rtlCol="false" tIns="0" lIns="0" bIns="0" rIns="0">
            <a:spAutoFit/>
          </a:bodyPr>
          <a:lstStyle/>
          <a:p>
            <a:pPr algn="ctr" marL="0" indent="0" lvl="0">
              <a:lnSpc>
                <a:spcPts val="5739"/>
              </a:lnSpc>
              <a:spcBef>
                <a:spcPct val="0"/>
              </a:spcBef>
            </a:pPr>
            <a:r>
              <a:rPr lang="en-US" sz="4099">
                <a:solidFill>
                  <a:srgbClr val="000000"/>
                </a:solidFill>
                <a:latin typeface="Noto Serif Display"/>
              </a:rPr>
              <a:t>3</a:t>
            </a:r>
          </a:p>
        </p:txBody>
      </p:sp>
      <p:sp>
        <p:nvSpPr>
          <p:cNvPr name="TextBox 11" id="11"/>
          <p:cNvSpPr txBox="true"/>
          <p:nvPr/>
        </p:nvSpPr>
        <p:spPr>
          <a:xfrm rot="0">
            <a:off x="529743" y="344779"/>
            <a:ext cx="8314157" cy="844551"/>
          </a:xfrm>
          <a:prstGeom prst="rect">
            <a:avLst/>
          </a:prstGeom>
        </p:spPr>
        <p:txBody>
          <a:bodyPr anchor="t" rtlCol="false" tIns="0" lIns="0" bIns="0" rIns="0">
            <a:spAutoFit/>
          </a:bodyPr>
          <a:lstStyle/>
          <a:p>
            <a:pPr algn="ctr">
              <a:lnSpc>
                <a:spcPts val="6999"/>
              </a:lnSpc>
            </a:pPr>
            <a:r>
              <a:rPr lang="en-US" sz="4999">
                <a:solidFill>
                  <a:srgbClr val="FFFFFF"/>
                </a:solidFill>
                <a:latin typeface="Noto Serif Display"/>
              </a:rPr>
              <a:t>Kết quả đạt được</a:t>
            </a:r>
          </a:p>
        </p:txBody>
      </p:sp>
      <p:sp>
        <p:nvSpPr>
          <p:cNvPr name="TextBox 12" id="12"/>
          <p:cNvSpPr txBox="true"/>
          <p:nvPr/>
        </p:nvSpPr>
        <p:spPr>
          <a:xfrm rot="0">
            <a:off x="1691837" y="5201807"/>
            <a:ext cx="4697026" cy="844551"/>
          </a:xfrm>
          <a:prstGeom prst="rect">
            <a:avLst/>
          </a:prstGeom>
        </p:spPr>
        <p:txBody>
          <a:bodyPr anchor="t" rtlCol="false" tIns="0" lIns="0" bIns="0" rIns="0">
            <a:spAutoFit/>
          </a:bodyPr>
          <a:lstStyle/>
          <a:p>
            <a:pPr algn="ctr">
              <a:lnSpc>
                <a:spcPts val="6999"/>
              </a:lnSpc>
            </a:pPr>
            <a:r>
              <a:rPr lang="en-US" sz="4999">
                <a:solidFill>
                  <a:srgbClr val="FFFFFF"/>
                </a:solidFill>
                <a:latin typeface="Noto Serif Display"/>
              </a:rPr>
              <a:t>Trang chủ</a:t>
            </a:r>
          </a:p>
        </p:txBody>
      </p:sp>
      <p:sp>
        <p:nvSpPr>
          <p:cNvPr name="Freeform 13" id="13"/>
          <p:cNvSpPr/>
          <p:nvPr/>
        </p:nvSpPr>
        <p:spPr>
          <a:xfrm flipH="false" flipV="false" rot="0">
            <a:off x="17026764" y="0"/>
            <a:ext cx="1261236" cy="1180609"/>
          </a:xfrm>
          <a:custGeom>
            <a:avLst/>
            <a:gdLst/>
            <a:ahLst/>
            <a:cxnLst/>
            <a:rect r="r" b="b" t="t" l="l"/>
            <a:pathLst>
              <a:path h="1180609" w="1261236">
                <a:moveTo>
                  <a:pt x="0" y="0"/>
                </a:moveTo>
                <a:lnTo>
                  <a:pt x="1261236" y="0"/>
                </a:lnTo>
                <a:lnTo>
                  <a:pt x="1261236" y="1180609"/>
                </a:lnTo>
                <a:lnTo>
                  <a:pt x="0" y="1180609"/>
                </a:lnTo>
                <a:lnTo>
                  <a:pt x="0" y="0"/>
                </a:lnTo>
                <a:close/>
              </a:path>
            </a:pathLst>
          </a:custGeom>
          <a:blipFill>
            <a:blip r:embed="rId7"/>
            <a:stretch>
              <a:fillRect l="0" t="0" r="0" b="0"/>
            </a:stretch>
          </a:blipFill>
        </p:spPr>
      </p:sp>
      <p:grpSp>
        <p:nvGrpSpPr>
          <p:cNvPr name="Group 14" id="14"/>
          <p:cNvGrpSpPr/>
          <p:nvPr/>
        </p:nvGrpSpPr>
        <p:grpSpPr>
          <a:xfrm rot="0">
            <a:off x="409869" y="8087175"/>
            <a:ext cx="7031106" cy="2199825"/>
            <a:chOff x="0" y="0"/>
            <a:chExt cx="1851814" cy="579378"/>
          </a:xfrm>
        </p:grpSpPr>
        <p:sp>
          <p:nvSpPr>
            <p:cNvPr name="Freeform 15" id="15"/>
            <p:cNvSpPr/>
            <p:nvPr/>
          </p:nvSpPr>
          <p:spPr>
            <a:xfrm flipH="false" flipV="false" rot="0">
              <a:off x="0" y="0"/>
              <a:ext cx="1851814" cy="579378"/>
            </a:xfrm>
            <a:custGeom>
              <a:avLst/>
              <a:gdLst/>
              <a:ahLst/>
              <a:cxnLst/>
              <a:rect r="r" b="b" t="t" l="l"/>
              <a:pathLst>
                <a:path h="579378" w="1851814">
                  <a:moveTo>
                    <a:pt x="56156" y="0"/>
                  </a:moveTo>
                  <a:lnTo>
                    <a:pt x="1795658" y="0"/>
                  </a:lnTo>
                  <a:cubicBezTo>
                    <a:pt x="1810552" y="0"/>
                    <a:pt x="1824835" y="5916"/>
                    <a:pt x="1835366" y="16448"/>
                  </a:cubicBezTo>
                  <a:cubicBezTo>
                    <a:pt x="1845898" y="26979"/>
                    <a:pt x="1851814" y="41262"/>
                    <a:pt x="1851814" y="56156"/>
                  </a:cubicBezTo>
                  <a:lnTo>
                    <a:pt x="1851814" y="523222"/>
                  </a:lnTo>
                  <a:cubicBezTo>
                    <a:pt x="1851814" y="538115"/>
                    <a:pt x="1845898" y="552399"/>
                    <a:pt x="1835366" y="562930"/>
                  </a:cubicBezTo>
                  <a:cubicBezTo>
                    <a:pt x="1824835" y="573461"/>
                    <a:pt x="1810552" y="579378"/>
                    <a:pt x="1795658" y="579378"/>
                  </a:cubicBezTo>
                  <a:lnTo>
                    <a:pt x="56156" y="579378"/>
                  </a:lnTo>
                  <a:cubicBezTo>
                    <a:pt x="25142" y="579378"/>
                    <a:pt x="0" y="554236"/>
                    <a:pt x="0" y="523222"/>
                  </a:cubicBezTo>
                  <a:lnTo>
                    <a:pt x="0" y="56156"/>
                  </a:lnTo>
                  <a:cubicBezTo>
                    <a:pt x="0" y="41262"/>
                    <a:pt x="5916" y="26979"/>
                    <a:pt x="16448" y="16448"/>
                  </a:cubicBezTo>
                  <a:cubicBezTo>
                    <a:pt x="26979" y="5916"/>
                    <a:pt x="41262" y="0"/>
                    <a:pt x="56156" y="0"/>
                  </a:cubicBezTo>
                  <a:close/>
                </a:path>
              </a:pathLst>
            </a:custGeom>
            <a:gradFill rotWithShape="true">
              <a:gsLst>
                <a:gs pos="0">
                  <a:srgbClr val="CDFFD8">
                    <a:alpha val="100000"/>
                  </a:srgbClr>
                </a:gs>
                <a:gs pos="100000">
                  <a:srgbClr val="94B9FF">
                    <a:alpha val="100000"/>
                  </a:srgbClr>
                </a:gs>
              </a:gsLst>
              <a:lin ang="0"/>
            </a:gradFill>
          </p:spPr>
        </p:sp>
        <p:sp>
          <p:nvSpPr>
            <p:cNvPr name="TextBox 16" id="16"/>
            <p:cNvSpPr txBox="true"/>
            <p:nvPr/>
          </p:nvSpPr>
          <p:spPr>
            <a:xfrm>
              <a:off x="0" y="-66675"/>
              <a:ext cx="1851814" cy="646053"/>
            </a:xfrm>
            <a:prstGeom prst="rect">
              <a:avLst/>
            </a:prstGeom>
          </p:spPr>
          <p:txBody>
            <a:bodyPr anchor="ctr" rtlCol="false" tIns="50800" lIns="50800" bIns="50800" rIns="50800"/>
            <a:lstStyle/>
            <a:p>
              <a:pPr algn="ctr">
                <a:lnSpc>
                  <a:spcPts val="3359"/>
                </a:lnSpc>
              </a:pPr>
            </a:p>
          </p:txBody>
        </p:sp>
      </p:grpSp>
      <p:sp>
        <p:nvSpPr>
          <p:cNvPr name="TextBox 17" id="17"/>
          <p:cNvSpPr txBox="true"/>
          <p:nvPr/>
        </p:nvSpPr>
        <p:spPr>
          <a:xfrm rot="0">
            <a:off x="600434" y="8416607"/>
            <a:ext cx="6649977" cy="1616710"/>
          </a:xfrm>
          <a:prstGeom prst="rect">
            <a:avLst/>
          </a:prstGeom>
        </p:spPr>
        <p:txBody>
          <a:bodyPr anchor="t" rtlCol="false" tIns="0" lIns="0" bIns="0" rIns="0">
            <a:spAutoFit/>
          </a:bodyPr>
          <a:lstStyle/>
          <a:p>
            <a:pPr algn="ctr">
              <a:lnSpc>
                <a:spcPts val="4339"/>
              </a:lnSpc>
              <a:spcBef>
                <a:spcPct val="0"/>
              </a:spcBef>
            </a:pPr>
            <a:r>
              <a:rPr lang="en-US" sz="3099">
                <a:solidFill>
                  <a:srgbClr val="000000"/>
                </a:solidFill>
                <a:latin typeface="Josefin Sans Bold"/>
              </a:rPr>
              <a:t>Cho phép người dùng tùy chọn các chức năng của Website và xem tất cả sản phẩm.</a:t>
            </a:r>
          </a:p>
        </p:txBody>
      </p:sp>
      <p:pic>
        <p:nvPicPr>
          <p:cNvPr name="Picture 18" id="18"/>
          <p:cNvPicPr>
            <a:picLocks noChangeAspect="true"/>
          </p:cNvPicPr>
          <p:nvPr/>
        </p:nvPicPr>
        <p:blipFill>
          <a:blip r:embed="rId6"/>
          <a:srcRect l="0" t="0" r="0" b="0"/>
          <a:stretch>
            <a:fillRect/>
          </a:stretch>
        </p:blipFill>
        <p:spPr>
          <a:xfrm flipH="false" flipV="false" rot="5400000">
            <a:off x="2813966" y="6783682"/>
            <a:ext cx="2181578" cy="425408"/>
          </a:xfrm>
          <a:prstGeom prst="rect">
            <a:avLst/>
          </a:prstGeom>
        </p:spPr>
      </p:pic>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2B4B82"/>
        </a:solidFill>
      </p:bgPr>
    </p:bg>
    <p:spTree>
      <p:nvGrpSpPr>
        <p:cNvPr id="1" name=""/>
        <p:cNvGrpSpPr/>
        <p:nvPr/>
      </p:nvGrpSpPr>
      <p:grpSpPr>
        <a:xfrm>
          <a:off x="0" y="0"/>
          <a:ext cx="0" cy="0"/>
          <a:chOff x="0" y="0"/>
          <a:chExt cx="0" cy="0"/>
        </a:xfrm>
      </p:grpSpPr>
      <p:sp>
        <p:nvSpPr>
          <p:cNvPr name="Freeform 2" id="2"/>
          <p:cNvSpPr/>
          <p:nvPr/>
        </p:nvSpPr>
        <p:spPr>
          <a:xfrm flipH="false" flipV="false" rot="0">
            <a:off x="17026764" y="0"/>
            <a:ext cx="1261236" cy="1180609"/>
          </a:xfrm>
          <a:custGeom>
            <a:avLst/>
            <a:gdLst/>
            <a:ahLst/>
            <a:cxnLst/>
            <a:rect r="r" b="b" t="t" l="l"/>
            <a:pathLst>
              <a:path h="1180609" w="1261236">
                <a:moveTo>
                  <a:pt x="0" y="0"/>
                </a:moveTo>
                <a:lnTo>
                  <a:pt x="1261236" y="0"/>
                </a:lnTo>
                <a:lnTo>
                  <a:pt x="1261236" y="1180609"/>
                </a:lnTo>
                <a:lnTo>
                  <a:pt x="0" y="1180609"/>
                </a:lnTo>
                <a:lnTo>
                  <a:pt x="0" y="0"/>
                </a:lnTo>
                <a:close/>
              </a:path>
            </a:pathLst>
          </a:custGeom>
          <a:blipFill>
            <a:blip r:embed="rId2"/>
            <a:stretch>
              <a:fillRect l="0" t="0" r="0" b="0"/>
            </a:stretch>
          </a:blipFill>
        </p:spPr>
      </p:sp>
      <p:grpSp>
        <p:nvGrpSpPr>
          <p:cNvPr name="Group 3" id="3"/>
          <p:cNvGrpSpPr/>
          <p:nvPr/>
        </p:nvGrpSpPr>
        <p:grpSpPr>
          <a:xfrm rot="0">
            <a:off x="529743" y="293974"/>
            <a:ext cx="1162094" cy="1099053"/>
            <a:chOff x="0" y="0"/>
            <a:chExt cx="306066" cy="289463"/>
          </a:xfrm>
        </p:grpSpPr>
        <p:sp>
          <p:nvSpPr>
            <p:cNvPr name="Freeform 4" id="4"/>
            <p:cNvSpPr/>
            <p:nvPr/>
          </p:nvSpPr>
          <p:spPr>
            <a:xfrm flipH="false" flipV="false" rot="0">
              <a:off x="0" y="0"/>
              <a:ext cx="306066" cy="289463"/>
            </a:xfrm>
            <a:custGeom>
              <a:avLst/>
              <a:gdLst/>
              <a:ahLst/>
              <a:cxnLst/>
              <a:rect r="r" b="b" t="t" l="l"/>
              <a:pathLst>
                <a:path h="289463" w="306066">
                  <a:moveTo>
                    <a:pt x="144731" y="0"/>
                  </a:moveTo>
                  <a:lnTo>
                    <a:pt x="161335" y="0"/>
                  </a:lnTo>
                  <a:cubicBezTo>
                    <a:pt x="241267" y="0"/>
                    <a:pt x="306066" y="64798"/>
                    <a:pt x="306066" y="144731"/>
                  </a:cubicBezTo>
                  <a:lnTo>
                    <a:pt x="306066" y="144731"/>
                  </a:lnTo>
                  <a:cubicBezTo>
                    <a:pt x="306066" y="183116"/>
                    <a:pt x="290817" y="219929"/>
                    <a:pt x="263675" y="247072"/>
                  </a:cubicBezTo>
                  <a:cubicBezTo>
                    <a:pt x="236533" y="274214"/>
                    <a:pt x="199720" y="289463"/>
                    <a:pt x="161335" y="289463"/>
                  </a:cubicBezTo>
                  <a:lnTo>
                    <a:pt x="144731" y="289463"/>
                  </a:lnTo>
                  <a:cubicBezTo>
                    <a:pt x="106346" y="289463"/>
                    <a:pt x="69533" y="274214"/>
                    <a:pt x="42391" y="247072"/>
                  </a:cubicBezTo>
                  <a:cubicBezTo>
                    <a:pt x="15248" y="219929"/>
                    <a:pt x="0" y="183116"/>
                    <a:pt x="0" y="144731"/>
                  </a:cubicBezTo>
                  <a:lnTo>
                    <a:pt x="0" y="144731"/>
                  </a:lnTo>
                  <a:cubicBezTo>
                    <a:pt x="0" y="106346"/>
                    <a:pt x="15248" y="69533"/>
                    <a:pt x="42391" y="42391"/>
                  </a:cubicBezTo>
                  <a:cubicBezTo>
                    <a:pt x="69533" y="15248"/>
                    <a:pt x="106346" y="0"/>
                    <a:pt x="144731" y="0"/>
                  </a:cubicBezTo>
                  <a:close/>
                </a:path>
              </a:pathLst>
            </a:custGeom>
            <a:solidFill>
              <a:srgbClr val="C1FF72"/>
            </a:solidFill>
          </p:spPr>
        </p:sp>
        <p:sp>
          <p:nvSpPr>
            <p:cNvPr name="TextBox 5" id="5"/>
            <p:cNvSpPr txBox="true"/>
            <p:nvPr/>
          </p:nvSpPr>
          <p:spPr>
            <a:xfrm>
              <a:off x="0" y="-66675"/>
              <a:ext cx="306066" cy="356138"/>
            </a:xfrm>
            <a:prstGeom prst="rect">
              <a:avLst/>
            </a:prstGeom>
          </p:spPr>
          <p:txBody>
            <a:bodyPr anchor="ctr" rtlCol="false" tIns="50800" lIns="50800" bIns="50800" rIns="50800"/>
            <a:lstStyle/>
            <a:p>
              <a:pPr algn="ctr">
                <a:lnSpc>
                  <a:spcPts val="3359"/>
                </a:lnSpc>
              </a:pPr>
            </a:p>
          </p:txBody>
        </p:sp>
      </p:grpSp>
      <p:sp>
        <p:nvSpPr>
          <p:cNvPr name="Freeform 6" id="6"/>
          <p:cNvSpPr/>
          <p:nvPr/>
        </p:nvSpPr>
        <p:spPr>
          <a:xfrm flipH="false" flipV="false" rot="0">
            <a:off x="1767676" y="1393027"/>
            <a:ext cx="1002791" cy="951739"/>
          </a:xfrm>
          <a:custGeom>
            <a:avLst/>
            <a:gdLst/>
            <a:ahLst/>
            <a:cxnLst/>
            <a:rect r="r" b="b" t="t" l="l"/>
            <a:pathLst>
              <a:path h="951739" w="1002791">
                <a:moveTo>
                  <a:pt x="0" y="0"/>
                </a:moveTo>
                <a:lnTo>
                  <a:pt x="1002791" y="0"/>
                </a:lnTo>
                <a:lnTo>
                  <a:pt x="1002791" y="951740"/>
                </a:lnTo>
                <a:lnTo>
                  <a:pt x="0" y="95174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14015255" y="6905155"/>
            <a:ext cx="4706289" cy="4706289"/>
          </a:xfrm>
          <a:custGeom>
            <a:avLst/>
            <a:gdLst/>
            <a:ahLst/>
            <a:cxnLst/>
            <a:rect r="r" b="b" t="t" l="l"/>
            <a:pathLst>
              <a:path h="4706289" w="4706289">
                <a:moveTo>
                  <a:pt x="0" y="0"/>
                </a:moveTo>
                <a:lnTo>
                  <a:pt x="4706290" y="0"/>
                </a:lnTo>
                <a:lnTo>
                  <a:pt x="4706290" y="4706290"/>
                </a:lnTo>
                <a:lnTo>
                  <a:pt x="0" y="4706290"/>
                </a:lnTo>
                <a:lnTo>
                  <a:pt x="0" y="0"/>
                </a:lnTo>
                <a:close/>
              </a:path>
            </a:pathLst>
          </a:custGeom>
          <a:blipFill>
            <a:blip r:embed="rId5"/>
            <a:stretch>
              <a:fillRect l="0" t="0" r="0" b="0"/>
            </a:stretch>
          </a:blipFill>
        </p:spPr>
      </p:sp>
      <p:sp>
        <p:nvSpPr>
          <p:cNvPr name="Freeform 8" id="8"/>
          <p:cNvSpPr/>
          <p:nvPr/>
        </p:nvSpPr>
        <p:spPr>
          <a:xfrm flipH="false" flipV="false" rot="0">
            <a:off x="179574" y="3065227"/>
            <a:ext cx="9851955" cy="7221773"/>
          </a:xfrm>
          <a:custGeom>
            <a:avLst/>
            <a:gdLst/>
            <a:ahLst/>
            <a:cxnLst/>
            <a:rect r="r" b="b" t="t" l="l"/>
            <a:pathLst>
              <a:path h="7221773" w="9851955">
                <a:moveTo>
                  <a:pt x="0" y="0"/>
                </a:moveTo>
                <a:lnTo>
                  <a:pt x="9851955" y="0"/>
                </a:lnTo>
                <a:lnTo>
                  <a:pt x="9851955" y="7221773"/>
                </a:lnTo>
                <a:lnTo>
                  <a:pt x="0" y="7221773"/>
                </a:lnTo>
                <a:lnTo>
                  <a:pt x="0" y="0"/>
                </a:lnTo>
                <a:close/>
              </a:path>
            </a:pathLst>
          </a:custGeom>
          <a:blipFill>
            <a:blip r:embed="rId6"/>
            <a:stretch>
              <a:fillRect l="0" t="0" r="-1187" b="0"/>
            </a:stretch>
          </a:blipFill>
        </p:spPr>
      </p:sp>
      <p:sp>
        <p:nvSpPr>
          <p:cNvPr name="TextBox 9" id="9"/>
          <p:cNvSpPr txBox="true"/>
          <p:nvPr/>
        </p:nvSpPr>
        <p:spPr>
          <a:xfrm rot="0">
            <a:off x="965236" y="414312"/>
            <a:ext cx="291108" cy="705486"/>
          </a:xfrm>
          <a:prstGeom prst="rect">
            <a:avLst/>
          </a:prstGeom>
        </p:spPr>
        <p:txBody>
          <a:bodyPr anchor="t" rtlCol="false" tIns="0" lIns="0" bIns="0" rIns="0">
            <a:spAutoFit/>
          </a:bodyPr>
          <a:lstStyle/>
          <a:p>
            <a:pPr algn="ctr" marL="0" indent="0" lvl="0">
              <a:lnSpc>
                <a:spcPts val="5739"/>
              </a:lnSpc>
              <a:spcBef>
                <a:spcPct val="0"/>
              </a:spcBef>
            </a:pPr>
            <a:r>
              <a:rPr lang="en-US" sz="4099">
                <a:solidFill>
                  <a:srgbClr val="000000"/>
                </a:solidFill>
                <a:latin typeface="Noto Serif Display"/>
              </a:rPr>
              <a:t>3</a:t>
            </a:r>
          </a:p>
        </p:txBody>
      </p:sp>
      <p:sp>
        <p:nvSpPr>
          <p:cNvPr name="TextBox 10" id="10"/>
          <p:cNvSpPr txBox="true"/>
          <p:nvPr/>
        </p:nvSpPr>
        <p:spPr>
          <a:xfrm rot="0">
            <a:off x="529743" y="344779"/>
            <a:ext cx="8314157" cy="844551"/>
          </a:xfrm>
          <a:prstGeom prst="rect">
            <a:avLst/>
          </a:prstGeom>
        </p:spPr>
        <p:txBody>
          <a:bodyPr anchor="t" rtlCol="false" tIns="0" lIns="0" bIns="0" rIns="0">
            <a:spAutoFit/>
          </a:bodyPr>
          <a:lstStyle/>
          <a:p>
            <a:pPr algn="ctr">
              <a:lnSpc>
                <a:spcPts val="6999"/>
              </a:lnSpc>
            </a:pPr>
            <a:r>
              <a:rPr lang="en-US" sz="4999">
                <a:solidFill>
                  <a:srgbClr val="FFFFFF"/>
                </a:solidFill>
                <a:latin typeface="Noto Serif Display"/>
              </a:rPr>
              <a:t>Kết quả đạt được</a:t>
            </a:r>
          </a:p>
        </p:txBody>
      </p:sp>
      <p:sp>
        <p:nvSpPr>
          <p:cNvPr name="TextBox 11" id="11"/>
          <p:cNvSpPr txBox="true"/>
          <p:nvPr/>
        </p:nvSpPr>
        <p:spPr>
          <a:xfrm rot="0">
            <a:off x="2770467" y="1371497"/>
            <a:ext cx="6373533" cy="844551"/>
          </a:xfrm>
          <a:prstGeom prst="rect">
            <a:avLst/>
          </a:prstGeom>
        </p:spPr>
        <p:txBody>
          <a:bodyPr anchor="t" rtlCol="false" tIns="0" lIns="0" bIns="0" rIns="0">
            <a:spAutoFit/>
          </a:bodyPr>
          <a:lstStyle/>
          <a:p>
            <a:pPr algn="ctr">
              <a:lnSpc>
                <a:spcPts val="6999"/>
              </a:lnSpc>
            </a:pPr>
            <a:r>
              <a:rPr lang="en-US" sz="4999">
                <a:solidFill>
                  <a:srgbClr val="FFFFFF"/>
                </a:solidFill>
                <a:latin typeface="Noto Serif Display"/>
              </a:rPr>
              <a:t>Tìm kiếm sản phẩm</a:t>
            </a:r>
          </a:p>
        </p:txBody>
      </p:sp>
      <p:grpSp>
        <p:nvGrpSpPr>
          <p:cNvPr name="Group 12" id="12"/>
          <p:cNvGrpSpPr/>
          <p:nvPr/>
        </p:nvGrpSpPr>
        <p:grpSpPr>
          <a:xfrm rot="0">
            <a:off x="11256894" y="5143500"/>
            <a:ext cx="7031106" cy="1761655"/>
            <a:chOff x="0" y="0"/>
            <a:chExt cx="1851814" cy="463975"/>
          </a:xfrm>
        </p:grpSpPr>
        <p:sp>
          <p:nvSpPr>
            <p:cNvPr name="Freeform 13" id="13"/>
            <p:cNvSpPr/>
            <p:nvPr/>
          </p:nvSpPr>
          <p:spPr>
            <a:xfrm flipH="false" flipV="false" rot="0">
              <a:off x="0" y="0"/>
              <a:ext cx="1851814" cy="463975"/>
            </a:xfrm>
            <a:custGeom>
              <a:avLst/>
              <a:gdLst/>
              <a:ahLst/>
              <a:cxnLst/>
              <a:rect r="r" b="b" t="t" l="l"/>
              <a:pathLst>
                <a:path h="463975" w="1851814">
                  <a:moveTo>
                    <a:pt x="56156" y="0"/>
                  </a:moveTo>
                  <a:lnTo>
                    <a:pt x="1795658" y="0"/>
                  </a:lnTo>
                  <a:cubicBezTo>
                    <a:pt x="1810552" y="0"/>
                    <a:pt x="1824835" y="5916"/>
                    <a:pt x="1835366" y="16448"/>
                  </a:cubicBezTo>
                  <a:cubicBezTo>
                    <a:pt x="1845898" y="26979"/>
                    <a:pt x="1851814" y="41262"/>
                    <a:pt x="1851814" y="56156"/>
                  </a:cubicBezTo>
                  <a:lnTo>
                    <a:pt x="1851814" y="407819"/>
                  </a:lnTo>
                  <a:cubicBezTo>
                    <a:pt x="1851814" y="438833"/>
                    <a:pt x="1826672" y="463975"/>
                    <a:pt x="1795658" y="463975"/>
                  </a:cubicBezTo>
                  <a:lnTo>
                    <a:pt x="56156" y="463975"/>
                  </a:lnTo>
                  <a:cubicBezTo>
                    <a:pt x="41262" y="463975"/>
                    <a:pt x="26979" y="458059"/>
                    <a:pt x="16448" y="447527"/>
                  </a:cubicBezTo>
                  <a:cubicBezTo>
                    <a:pt x="5916" y="436996"/>
                    <a:pt x="0" y="422713"/>
                    <a:pt x="0" y="407819"/>
                  </a:cubicBezTo>
                  <a:lnTo>
                    <a:pt x="0" y="56156"/>
                  </a:lnTo>
                  <a:cubicBezTo>
                    <a:pt x="0" y="41262"/>
                    <a:pt x="5916" y="26979"/>
                    <a:pt x="16448" y="16448"/>
                  </a:cubicBezTo>
                  <a:cubicBezTo>
                    <a:pt x="26979" y="5916"/>
                    <a:pt x="41262" y="0"/>
                    <a:pt x="56156" y="0"/>
                  </a:cubicBezTo>
                  <a:close/>
                </a:path>
              </a:pathLst>
            </a:custGeom>
            <a:gradFill rotWithShape="true">
              <a:gsLst>
                <a:gs pos="0">
                  <a:srgbClr val="CDFFD8">
                    <a:alpha val="100000"/>
                  </a:srgbClr>
                </a:gs>
                <a:gs pos="100000">
                  <a:srgbClr val="94B9FF">
                    <a:alpha val="100000"/>
                  </a:srgbClr>
                </a:gs>
              </a:gsLst>
              <a:lin ang="0"/>
            </a:gradFill>
          </p:spPr>
        </p:sp>
        <p:sp>
          <p:nvSpPr>
            <p:cNvPr name="TextBox 14" id="14"/>
            <p:cNvSpPr txBox="true"/>
            <p:nvPr/>
          </p:nvSpPr>
          <p:spPr>
            <a:xfrm>
              <a:off x="0" y="-66675"/>
              <a:ext cx="1851814" cy="530650"/>
            </a:xfrm>
            <a:prstGeom prst="rect">
              <a:avLst/>
            </a:prstGeom>
          </p:spPr>
          <p:txBody>
            <a:bodyPr anchor="ctr" rtlCol="false" tIns="50800" lIns="50800" bIns="50800" rIns="50800"/>
            <a:lstStyle/>
            <a:p>
              <a:pPr algn="ctr">
                <a:lnSpc>
                  <a:spcPts val="3359"/>
                </a:lnSpc>
              </a:pPr>
            </a:p>
          </p:txBody>
        </p:sp>
      </p:grpSp>
      <p:sp>
        <p:nvSpPr>
          <p:cNvPr name="TextBox 15" id="15"/>
          <p:cNvSpPr txBox="true"/>
          <p:nvPr/>
        </p:nvSpPr>
        <p:spPr>
          <a:xfrm rot="0">
            <a:off x="11447458" y="5454097"/>
            <a:ext cx="6649977" cy="1073785"/>
          </a:xfrm>
          <a:prstGeom prst="rect">
            <a:avLst/>
          </a:prstGeom>
        </p:spPr>
        <p:txBody>
          <a:bodyPr anchor="t" rtlCol="false" tIns="0" lIns="0" bIns="0" rIns="0">
            <a:spAutoFit/>
          </a:bodyPr>
          <a:lstStyle/>
          <a:p>
            <a:pPr algn="ctr">
              <a:lnSpc>
                <a:spcPts val="4339"/>
              </a:lnSpc>
              <a:spcBef>
                <a:spcPct val="0"/>
              </a:spcBef>
            </a:pPr>
            <a:r>
              <a:rPr lang="en-US" sz="3099">
                <a:solidFill>
                  <a:srgbClr val="000000"/>
                </a:solidFill>
                <a:latin typeface="Josefin Sans Bold"/>
              </a:rPr>
              <a:t>Cho phép khách hàng tìm kiếm sản phẩm theo nhu cầu của mình</a:t>
            </a:r>
          </a:p>
        </p:txBody>
      </p:sp>
      <p:pic>
        <p:nvPicPr>
          <p:cNvPr name="Picture 16" id="16"/>
          <p:cNvPicPr>
            <a:picLocks noChangeAspect="true"/>
          </p:cNvPicPr>
          <p:nvPr/>
        </p:nvPicPr>
        <p:blipFill>
          <a:blip r:embed="rId7"/>
          <a:srcRect l="0" t="0" r="0" b="0"/>
          <a:stretch>
            <a:fillRect/>
          </a:stretch>
        </p:blipFill>
        <p:spPr>
          <a:xfrm flipH="false" flipV="false" rot="0">
            <a:off x="9824189" y="5885379"/>
            <a:ext cx="1425114" cy="277897"/>
          </a:xfrm>
          <a:prstGeom prst="rect">
            <a:avLst/>
          </a:prstGeom>
        </p:spPr>
      </p:pic>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2B4B82"/>
        </a:solidFill>
      </p:bgPr>
    </p:bg>
    <p:spTree>
      <p:nvGrpSpPr>
        <p:cNvPr id="1" name=""/>
        <p:cNvGrpSpPr/>
        <p:nvPr/>
      </p:nvGrpSpPr>
      <p:grpSpPr>
        <a:xfrm>
          <a:off x="0" y="0"/>
          <a:ext cx="0" cy="0"/>
          <a:chOff x="0" y="0"/>
          <a:chExt cx="0" cy="0"/>
        </a:xfrm>
      </p:grpSpPr>
      <p:grpSp>
        <p:nvGrpSpPr>
          <p:cNvPr name="Group 2" id="2"/>
          <p:cNvGrpSpPr/>
          <p:nvPr/>
        </p:nvGrpSpPr>
        <p:grpSpPr>
          <a:xfrm rot="0">
            <a:off x="529743" y="293974"/>
            <a:ext cx="1162094" cy="1099053"/>
            <a:chOff x="0" y="0"/>
            <a:chExt cx="306066" cy="289463"/>
          </a:xfrm>
        </p:grpSpPr>
        <p:sp>
          <p:nvSpPr>
            <p:cNvPr name="Freeform 3" id="3"/>
            <p:cNvSpPr/>
            <p:nvPr/>
          </p:nvSpPr>
          <p:spPr>
            <a:xfrm flipH="false" flipV="false" rot="0">
              <a:off x="0" y="0"/>
              <a:ext cx="306066" cy="289463"/>
            </a:xfrm>
            <a:custGeom>
              <a:avLst/>
              <a:gdLst/>
              <a:ahLst/>
              <a:cxnLst/>
              <a:rect r="r" b="b" t="t" l="l"/>
              <a:pathLst>
                <a:path h="289463" w="306066">
                  <a:moveTo>
                    <a:pt x="144731" y="0"/>
                  </a:moveTo>
                  <a:lnTo>
                    <a:pt x="161335" y="0"/>
                  </a:lnTo>
                  <a:cubicBezTo>
                    <a:pt x="241267" y="0"/>
                    <a:pt x="306066" y="64798"/>
                    <a:pt x="306066" y="144731"/>
                  </a:cubicBezTo>
                  <a:lnTo>
                    <a:pt x="306066" y="144731"/>
                  </a:lnTo>
                  <a:cubicBezTo>
                    <a:pt x="306066" y="183116"/>
                    <a:pt x="290817" y="219929"/>
                    <a:pt x="263675" y="247072"/>
                  </a:cubicBezTo>
                  <a:cubicBezTo>
                    <a:pt x="236533" y="274214"/>
                    <a:pt x="199720" y="289463"/>
                    <a:pt x="161335" y="289463"/>
                  </a:cubicBezTo>
                  <a:lnTo>
                    <a:pt x="144731" y="289463"/>
                  </a:lnTo>
                  <a:cubicBezTo>
                    <a:pt x="106346" y="289463"/>
                    <a:pt x="69533" y="274214"/>
                    <a:pt x="42391" y="247072"/>
                  </a:cubicBezTo>
                  <a:cubicBezTo>
                    <a:pt x="15248" y="219929"/>
                    <a:pt x="0" y="183116"/>
                    <a:pt x="0" y="144731"/>
                  </a:cubicBezTo>
                  <a:lnTo>
                    <a:pt x="0" y="144731"/>
                  </a:lnTo>
                  <a:cubicBezTo>
                    <a:pt x="0" y="106346"/>
                    <a:pt x="15248" y="69533"/>
                    <a:pt x="42391" y="42391"/>
                  </a:cubicBezTo>
                  <a:cubicBezTo>
                    <a:pt x="69533" y="15248"/>
                    <a:pt x="106346" y="0"/>
                    <a:pt x="144731" y="0"/>
                  </a:cubicBezTo>
                  <a:close/>
                </a:path>
              </a:pathLst>
            </a:custGeom>
            <a:solidFill>
              <a:srgbClr val="C1FF72"/>
            </a:solidFill>
          </p:spPr>
        </p:sp>
        <p:sp>
          <p:nvSpPr>
            <p:cNvPr name="TextBox 4" id="4"/>
            <p:cNvSpPr txBox="true"/>
            <p:nvPr/>
          </p:nvSpPr>
          <p:spPr>
            <a:xfrm>
              <a:off x="0" y="-66675"/>
              <a:ext cx="306066" cy="356138"/>
            </a:xfrm>
            <a:prstGeom prst="rect">
              <a:avLst/>
            </a:prstGeom>
          </p:spPr>
          <p:txBody>
            <a:bodyPr anchor="ctr" rtlCol="false" tIns="50800" lIns="50800" bIns="50800" rIns="50800"/>
            <a:lstStyle/>
            <a:p>
              <a:pPr algn="ctr">
                <a:lnSpc>
                  <a:spcPts val="3359"/>
                </a:lnSpc>
              </a:pPr>
            </a:p>
          </p:txBody>
        </p:sp>
      </p:grpSp>
      <p:sp>
        <p:nvSpPr>
          <p:cNvPr name="Freeform 5" id="5"/>
          <p:cNvSpPr/>
          <p:nvPr/>
        </p:nvSpPr>
        <p:spPr>
          <a:xfrm flipH="false" flipV="false" rot="0">
            <a:off x="1767676" y="1393027"/>
            <a:ext cx="1002791" cy="951739"/>
          </a:xfrm>
          <a:custGeom>
            <a:avLst/>
            <a:gdLst/>
            <a:ahLst/>
            <a:cxnLst/>
            <a:rect r="r" b="b" t="t" l="l"/>
            <a:pathLst>
              <a:path h="951739" w="1002791">
                <a:moveTo>
                  <a:pt x="0" y="0"/>
                </a:moveTo>
                <a:lnTo>
                  <a:pt x="1002791" y="0"/>
                </a:lnTo>
                <a:lnTo>
                  <a:pt x="1002791" y="951740"/>
                </a:lnTo>
                <a:lnTo>
                  <a:pt x="0" y="95174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8843901" y="2883609"/>
            <a:ext cx="9144000" cy="7403391"/>
          </a:xfrm>
          <a:custGeom>
            <a:avLst/>
            <a:gdLst/>
            <a:ahLst/>
            <a:cxnLst/>
            <a:rect r="r" b="b" t="t" l="l"/>
            <a:pathLst>
              <a:path h="7403391" w="9144000">
                <a:moveTo>
                  <a:pt x="0" y="0"/>
                </a:moveTo>
                <a:lnTo>
                  <a:pt x="9144000" y="0"/>
                </a:lnTo>
                <a:lnTo>
                  <a:pt x="9144000" y="7403391"/>
                </a:lnTo>
                <a:lnTo>
                  <a:pt x="0" y="7403391"/>
                </a:lnTo>
                <a:lnTo>
                  <a:pt x="0" y="0"/>
                </a:lnTo>
                <a:close/>
              </a:path>
            </a:pathLst>
          </a:custGeom>
          <a:blipFill>
            <a:blip r:embed="rId4"/>
            <a:stretch>
              <a:fillRect l="0" t="-1606" r="0" b="-1606"/>
            </a:stretch>
          </a:blipFill>
        </p:spPr>
      </p:sp>
      <p:sp>
        <p:nvSpPr>
          <p:cNvPr name="Freeform 7" id="7"/>
          <p:cNvSpPr/>
          <p:nvPr/>
        </p:nvSpPr>
        <p:spPr>
          <a:xfrm flipH="false" flipV="false" rot="0">
            <a:off x="529743" y="6712189"/>
            <a:ext cx="4887991" cy="4114800"/>
          </a:xfrm>
          <a:custGeom>
            <a:avLst/>
            <a:gdLst/>
            <a:ahLst/>
            <a:cxnLst/>
            <a:rect r="r" b="b" t="t" l="l"/>
            <a:pathLst>
              <a:path h="4114800" w="4887991">
                <a:moveTo>
                  <a:pt x="0" y="0"/>
                </a:moveTo>
                <a:lnTo>
                  <a:pt x="4887992" y="0"/>
                </a:lnTo>
                <a:lnTo>
                  <a:pt x="4887992"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8" id="8"/>
          <p:cNvSpPr txBox="true"/>
          <p:nvPr/>
        </p:nvSpPr>
        <p:spPr>
          <a:xfrm rot="0">
            <a:off x="965236" y="414312"/>
            <a:ext cx="291108" cy="705486"/>
          </a:xfrm>
          <a:prstGeom prst="rect">
            <a:avLst/>
          </a:prstGeom>
        </p:spPr>
        <p:txBody>
          <a:bodyPr anchor="t" rtlCol="false" tIns="0" lIns="0" bIns="0" rIns="0">
            <a:spAutoFit/>
          </a:bodyPr>
          <a:lstStyle/>
          <a:p>
            <a:pPr algn="ctr" marL="0" indent="0" lvl="0">
              <a:lnSpc>
                <a:spcPts val="5739"/>
              </a:lnSpc>
              <a:spcBef>
                <a:spcPct val="0"/>
              </a:spcBef>
            </a:pPr>
            <a:r>
              <a:rPr lang="en-US" sz="4099">
                <a:solidFill>
                  <a:srgbClr val="000000"/>
                </a:solidFill>
                <a:latin typeface="Noto Serif Display"/>
              </a:rPr>
              <a:t>3</a:t>
            </a:r>
          </a:p>
        </p:txBody>
      </p:sp>
      <p:sp>
        <p:nvSpPr>
          <p:cNvPr name="TextBox 9" id="9"/>
          <p:cNvSpPr txBox="true"/>
          <p:nvPr/>
        </p:nvSpPr>
        <p:spPr>
          <a:xfrm rot="0">
            <a:off x="529743" y="344779"/>
            <a:ext cx="8314157" cy="844551"/>
          </a:xfrm>
          <a:prstGeom prst="rect">
            <a:avLst/>
          </a:prstGeom>
        </p:spPr>
        <p:txBody>
          <a:bodyPr anchor="t" rtlCol="false" tIns="0" lIns="0" bIns="0" rIns="0">
            <a:spAutoFit/>
          </a:bodyPr>
          <a:lstStyle/>
          <a:p>
            <a:pPr algn="ctr">
              <a:lnSpc>
                <a:spcPts val="6999"/>
              </a:lnSpc>
            </a:pPr>
            <a:r>
              <a:rPr lang="en-US" sz="4999">
                <a:solidFill>
                  <a:srgbClr val="FFFFFF"/>
                </a:solidFill>
                <a:latin typeface="Noto Serif Display"/>
              </a:rPr>
              <a:t>Kết quả đạt được</a:t>
            </a:r>
          </a:p>
        </p:txBody>
      </p:sp>
      <p:sp>
        <p:nvSpPr>
          <p:cNvPr name="TextBox 10" id="10"/>
          <p:cNvSpPr txBox="true"/>
          <p:nvPr/>
        </p:nvSpPr>
        <p:spPr>
          <a:xfrm rot="0">
            <a:off x="2770467" y="1371497"/>
            <a:ext cx="6373533" cy="844551"/>
          </a:xfrm>
          <a:prstGeom prst="rect">
            <a:avLst/>
          </a:prstGeom>
        </p:spPr>
        <p:txBody>
          <a:bodyPr anchor="t" rtlCol="false" tIns="0" lIns="0" bIns="0" rIns="0">
            <a:spAutoFit/>
          </a:bodyPr>
          <a:lstStyle/>
          <a:p>
            <a:pPr algn="ctr">
              <a:lnSpc>
                <a:spcPts val="6999"/>
              </a:lnSpc>
            </a:pPr>
            <a:r>
              <a:rPr lang="en-US" sz="4999">
                <a:solidFill>
                  <a:srgbClr val="FFFFFF"/>
                </a:solidFill>
                <a:latin typeface="Noto Serif Display"/>
              </a:rPr>
              <a:t>Thanh toán Online</a:t>
            </a:r>
          </a:p>
        </p:txBody>
      </p:sp>
      <p:pic>
        <p:nvPicPr>
          <p:cNvPr name="Picture 11" id="11"/>
          <p:cNvPicPr>
            <a:picLocks noChangeAspect="true"/>
          </p:cNvPicPr>
          <p:nvPr/>
        </p:nvPicPr>
        <p:blipFill>
          <a:blip r:embed="rId7"/>
          <a:srcRect l="0" t="0" r="0" b="0"/>
          <a:stretch>
            <a:fillRect/>
          </a:stretch>
        </p:blipFill>
        <p:spPr>
          <a:xfrm flipH="false" flipV="false" rot="0">
            <a:off x="5341161" y="8466942"/>
            <a:ext cx="4058248" cy="791358"/>
          </a:xfrm>
          <a:prstGeom prst="rect">
            <a:avLst/>
          </a:prstGeom>
        </p:spPr>
      </p:pic>
      <p:sp>
        <p:nvSpPr>
          <p:cNvPr name="Freeform 12" id="12"/>
          <p:cNvSpPr/>
          <p:nvPr/>
        </p:nvSpPr>
        <p:spPr>
          <a:xfrm flipH="false" flipV="false" rot="0">
            <a:off x="17026764" y="0"/>
            <a:ext cx="1261236" cy="1180609"/>
          </a:xfrm>
          <a:custGeom>
            <a:avLst/>
            <a:gdLst/>
            <a:ahLst/>
            <a:cxnLst/>
            <a:rect r="r" b="b" t="t" l="l"/>
            <a:pathLst>
              <a:path h="1180609" w="1261236">
                <a:moveTo>
                  <a:pt x="0" y="0"/>
                </a:moveTo>
                <a:lnTo>
                  <a:pt x="1261236" y="0"/>
                </a:lnTo>
                <a:lnTo>
                  <a:pt x="1261236" y="1180609"/>
                </a:lnTo>
                <a:lnTo>
                  <a:pt x="0" y="1180609"/>
                </a:lnTo>
                <a:lnTo>
                  <a:pt x="0" y="0"/>
                </a:lnTo>
                <a:close/>
              </a:path>
            </a:pathLst>
          </a:custGeom>
          <a:blipFill>
            <a:blip r:embed="rId8"/>
            <a:stretch>
              <a:fillRect l="0" t="0" r="0" b="0"/>
            </a:stretch>
          </a:blipFill>
        </p:spPr>
      </p:sp>
      <p:grpSp>
        <p:nvGrpSpPr>
          <p:cNvPr name="Group 13" id="13"/>
          <p:cNvGrpSpPr/>
          <p:nvPr/>
        </p:nvGrpSpPr>
        <p:grpSpPr>
          <a:xfrm rot="0">
            <a:off x="0" y="2773037"/>
            <a:ext cx="7031106" cy="1761655"/>
            <a:chOff x="0" y="0"/>
            <a:chExt cx="1851814" cy="463975"/>
          </a:xfrm>
        </p:grpSpPr>
        <p:sp>
          <p:nvSpPr>
            <p:cNvPr name="Freeform 14" id="14"/>
            <p:cNvSpPr/>
            <p:nvPr/>
          </p:nvSpPr>
          <p:spPr>
            <a:xfrm flipH="false" flipV="false" rot="0">
              <a:off x="0" y="0"/>
              <a:ext cx="1851814" cy="463975"/>
            </a:xfrm>
            <a:custGeom>
              <a:avLst/>
              <a:gdLst/>
              <a:ahLst/>
              <a:cxnLst/>
              <a:rect r="r" b="b" t="t" l="l"/>
              <a:pathLst>
                <a:path h="463975" w="1851814">
                  <a:moveTo>
                    <a:pt x="56156" y="0"/>
                  </a:moveTo>
                  <a:lnTo>
                    <a:pt x="1795658" y="0"/>
                  </a:lnTo>
                  <a:cubicBezTo>
                    <a:pt x="1810552" y="0"/>
                    <a:pt x="1824835" y="5916"/>
                    <a:pt x="1835366" y="16448"/>
                  </a:cubicBezTo>
                  <a:cubicBezTo>
                    <a:pt x="1845898" y="26979"/>
                    <a:pt x="1851814" y="41262"/>
                    <a:pt x="1851814" y="56156"/>
                  </a:cubicBezTo>
                  <a:lnTo>
                    <a:pt x="1851814" y="407819"/>
                  </a:lnTo>
                  <a:cubicBezTo>
                    <a:pt x="1851814" y="438833"/>
                    <a:pt x="1826672" y="463975"/>
                    <a:pt x="1795658" y="463975"/>
                  </a:cubicBezTo>
                  <a:lnTo>
                    <a:pt x="56156" y="463975"/>
                  </a:lnTo>
                  <a:cubicBezTo>
                    <a:pt x="41262" y="463975"/>
                    <a:pt x="26979" y="458059"/>
                    <a:pt x="16448" y="447527"/>
                  </a:cubicBezTo>
                  <a:cubicBezTo>
                    <a:pt x="5916" y="436996"/>
                    <a:pt x="0" y="422713"/>
                    <a:pt x="0" y="407819"/>
                  </a:cubicBezTo>
                  <a:lnTo>
                    <a:pt x="0" y="56156"/>
                  </a:lnTo>
                  <a:cubicBezTo>
                    <a:pt x="0" y="41262"/>
                    <a:pt x="5916" y="26979"/>
                    <a:pt x="16448" y="16448"/>
                  </a:cubicBezTo>
                  <a:cubicBezTo>
                    <a:pt x="26979" y="5916"/>
                    <a:pt x="41262" y="0"/>
                    <a:pt x="56156" y="0"/>
                  </a:cubicBezTo>
                  <a:close/>
                </a:path>
              </a:pathLst>
            </a:custGeom>
            <a:gradFill rotWithShape="true">
              <a:gsLst>
                <a:gs pos="0">
                  <a:srgbClr val="CDFFD8">
                    <a:alpha val="100000"/>
                  </a:srgbClr>
                </a:gs>
                <a:gs pos="100000">
                  <a:srgbClr val="94B9FF">
                    <a:alpha val="100000"/>
                  </a:srgbClr>
                </a:gs>
              </a:gsLst>
              <a:lin ang="0"/>
            </a:gradFill>
          </p:spPr>
        </p:sp>
        <p:sp>
          <p:nvSpPr>
            <p:cNvPr name="TextBox 15" id="15"/>
            <p:cNvSpPr txBox="true"/>
            <p:nvPr/>
          </p:nvSpPr>
          <p:spPr>
            <a:xfrm>
              <a:off x="0" y="-66675"/>
              <a:ext cx="1851814" cy="530650"/>
            </a:xfrm>
            <a:prstGeom prst="rect">
              <a:avLst/>
            </a:prstGeom>
          </p:spPr>
          <p:txBody>
            <a:bodyPr anchor="ctr" rtlCol="false" tIns="50800" lIns="50800" bIns="50800" rIns="50800"/>
            <a:lstStyle/>
            <a:p>
              <a:pPr algn="ctr">
                <a:lnSpc>
                  <a:spcPts val="3359"/>
                </a:lnSpc>
              </a:pPr>
            </a:p>
          </p:txBody>
        </p:sp>
      </p:grpSp>
      <p:sp>
        <p:nvSpPr>
          <p:cNvPr name="TextBox 16" id="16"/>
          <p:cNvSpPr txBox="true"/>
          <p:nvPr/>
        </p:nvSpPr>
        <p:spPr>
          <a:xfrm rot="0">
            <a:off x="190565" y="3083634"/>
            <a:ext cx="6649977" cy="1073785"/>
          </a:xfrm>
          <a:prstGeom prst="rect">
            <a:avLst/>
          </a:prstGeom>
        </p:spPr>
        <p:txBody>
          <a:bodyPr anchor="t" rtlCol="false" tIns="0" lIns="0" bIns="0" rIns="0">
            <a:spAutoFit/>
          </a:bodyPr>
          <a:lstStyle/>
          <a:p>
            <a:pPr algn="ctr">
              <a:lnSpc>
                <a:spcPts val="4339"/>
              </a:lnSpc>
              <a:spcBef>
                <a:spcPct val="0"/>
              </a:spcBef>
            </a:pPr>
            <a:r>
              <a:rPr lang="en-US" sz="3099">
                <a:solidFill>
                  <a:srgbClr val="000000"/>
                </a:solidFill>
                <a:latin typeface="Josefin Sans Bold"/>
              </a:rPr>
              <a:t>Cho phép khách hàng thanh toán trực tuyến </a:t>
            </a:r>
          </a:p>
        </p:txBody>
      </p:sp>
      <p:pic>
        <p:nvPicPr>
          <p:cNvPr name="Picture 17" id="17"/>
          <p:cNvPicPr>
            <a:picLocks noChangeAspect="true"/>
          </p:cNvPicPr>
          <p:nvPr/>
        </p:nvPicPr>
        <p:blipFill>
          <a:blip r:embed="rId7"/>
          <a:srcRect l="0" t="0" r="0" b="0"/>
          <a:stretch>
            <a:fillRect/>
          </a:stretch>
        </p:blipFill>
        <p:spPr>
          <a:xfrm flipH="false" flipV="false" rot="-5400000">
            <a:off x="2034536" y="5473895"/>
            <a:ext cx="2333423" cy="455018"/>
          </a:xfrm>
          <a:prstGeom prst="rect">
            <a:avLst/>
          </a:prstGeom>
        </p:spPr>
      </p:pic>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2B4B82"/>
        </a:solidFill>
      </p:bgPr>
    </p:bg>
    <p:spTree>
      <p:nvGrpSpPr>
        <p:cNvPr id="1" name=""/>
        <p:cNvGrpSpPr/>
        <p:nvPr/>
      </p:nvGrpSpPr>
      <p:grpSpPr>
        <a:xfrm>
          <a:off x="0" y="0"/>
          <a:ext cx="0" cy="0"/>
          <a:chOff x="0" y="0"/>
          <a:chExt cx="0" cy="0"/>
        </a:xfrm>
      </p:grpSpPr>
      <p:grpSp>
        <p:nvGrpSpPr>
          <p:cNvPr name="Group 2" id="2"/>
          <p:cNvGrpSpPr/>
          <p:nvPr/>
        </p:nvGrpSpPr>
        <p:grpSpPr>
          <a:xfrm rot="0">
            <a:off x="529743" y="293974"/>
            <a:ext cx="1162094" cy="1099053"/>
            <a:chOff x="0" y="0"/>
            <a:chExt cx="306066" cy="289463"/>
          </a:xfrm>
        </p:grpSpPr>
        <p:sp>
          <p:nvSpPr>
            <p:cNvPr name="Freeform 3" id="3"/>
            <p:cNvSpPr/>
            <p:nvPr/>
          </p:nvSpPr>
          <p:spPr>
            <a:xfrm flipH="false" flipV="false" rot="0">
              <a:off x="0" y="0"/>
              <a:ext cx="306066" cy="289463"/>
            </a:xfrm>
            <a:custGeom>
              <a:avLst/>
              <a:gdLst/>
              <a:ahLst/>
              <a:cxnLst/>
              <a:rect r="r" b="b" t="t" l="l"/>
              <a:pathLst>
                <a:path h="289463" w="306066">
                  <a:moveTo>
                    <a:pt x="144731" y="0"/>
                  </a:moveTo>
                  <a:lnTo>
                    <a:pt x="161335" y="0"/>
                  </a:lnTo>
                  <a:cubicBezTo>
                    <a:pt x="241267" y="0"/>
                    <a:pt x="306066" y="64798"/>
                    <a:pt x="306066" y="144731"/>
                  </a:cubicBezTo>
                  <a:lnTo>
                    <a:pt x="306066" y="144731"/>
                  </a:lnTo>
                  <a:cubicBezTo>
                    <a:pt x="306066" y="183116"/>
                    <a:pt x="290817" y="219929"/>
                    <a:pt x="263675" y="247072"/>
                  </a:cubicBezTo>
                  <a:cubicBezTo>
                    <a:pt x="236533" y="274214"/>
                    <a:pt x="199720" y="289463"/>
                    <a:pt x="161335" y="289463"/>
                  </a:cubicBezTo>
                  <a:lnTo>
                    <a:pt x="144731" y="289463"/>
                  </a:lnTo>
                  <a:cubicBezTo>
                    <a:pt x="106346" y="289463"/>
                    <a:pt x="69533" y="274214"/>
                    <a:pt x="42391" y="247072"/>
                  </a:cubicBezTo>
                  <a:cubicBezTo>
                    <a:pt x="15248" y="219929"/>
                    <a:pt x="0" y="183116"/>
                    <a:pt x="0" y="144731"/>
                  </a:cubicBezTo>
                  <a:lnTo>
                    <a:pt x="0" y="144731"/>
                  </a:lnTo>
                  <a:cubicBezTo>
                    <a:pt x="0" y="106346"/>
                    <a:pt x="15248" y="69533"/>
                    <a:pt x="42391" y="42391"/>
                  </a:cubicBezTo>
                  <a:cubicBezTo>
                    <a:pt x="69533" y="15248"/>
                    <a:pt x="106346" y="0"/>
                    <a:pt x="144731" y="0"/>
                  </a:cubicBezTo>
                  <a:close/>
                </a:path>
              </a:pathLst>
            </a:custGeom>
            <a:solidFill>
              <a:srgbClr val="C1FF72"/>
            </a:solidFill>
          </p:spPr>
        </p:sp>
        <p:sp>
          <p:nvSpPr>
            <p:cNvPr name="TextBox 4" id="4"/>
            <p:cNvSpPr txBox="true"/>
            <p:nvPr/>
          </p:nvSpPr>
          <p:spPr>
            <a:xfrm>
              <a:off x="0" y="-66675"/>
              <a:ext cx="306066" cy="356138"/>
            </a:xfrm>
            <a:prstGeom prst="rect">
              <a:avLst/>
            </a:prstGeom>
          </p:spPr>
          <p:txBody>
            <a:bodyPr anchor="ctr" rtlCol="false" tIns="50800" lIns="50800" bIns="50800" rIns="50800"/>
            <a:lstStyle/>
            <a:p>
              <a:pPr algn="ctr">
                <a:lnSpc>
                  <a:spcPts val="3359"/>
                </a:lnSpc>
              </a:pPr>
            </a:p>
          </p:txBody>
        </p:sp>
      </p:grpSp>
      <p:sp>
        <p:nvSpPr>
          <p:cNvPr name="Freeform 5" id="5"/>
          <p:cNvSpPr/>
          <p:nvPr/>
        </p:nvSpPr>
        <p:spPr>
          <a:xfrm flipH="false" flipV="false" rot="0">
            <a:off x="1767676" y="1393027"/>
            <a:ext cx="1002791" cy="951739"/>
          </a:xfrm>
          <a:custGeom>
            <a:avLst/>
            <a:gdLst/>
            <a:ahLst/>
            <a:cxnLst/>
            <a:rect r="r" b="b" t="t" l="l"/>
            <a:pathLst>
              <a:path h="951739" w="1002791">
                <a:moveTo>
                  <a:pt x="0" y="0"/>
                </a:moveTo>
                <a:lnTo>
                  <a:pt x="1002791" y="0"/>
                </a:lnTo>
                <a:lnTo>
                  <a:pt x="1002791" y="951740"/>
                </a:lnTo>
                <a:lnTo>
                  <a:pt x="0" y="95174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5460204" y="7406837"/>
            <a:ext cx="2827796" cy="2880163"/>
          </a:xfrm>
          <a:custGeom>
            <a:avLst/>
            <a:gdLst/>
            <a:ahLst/>
            <a:cxnLst/>
            <a:rect r="r" b="b" t="t" l="l"/>
            <a:pathLst>
              <a:path h="2880163" w="2827796">
                <a:moveTo>
                  <a:pt x="0" y="0"/>
                </a:moveTo>
                <a:lnTo>
                  <a:pt x="2827796" y="0"/>
                </a:lnTo>
                <a:lnTo>
                  <a:pt x="2827796" y="2880163"/>
                </a:lnTo>
                <a:lnTo>
                  <a:pt x="0" y="288016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259281" y="2544792"/>
            <a:ext cx="10997613" cy="7733890"/>
          </a:xfrm>
          <a:custGeom>
            <a:avLst/>
            <a:gdLst/>
            <a:ahLst/>
            <a:cxnLst/>
            <a:rect r="r" b="b" t="t" l="l"/>
            <a:pathLst>
              <a:path h="7733890" w="10997613">
                <a:moveTo>
                  <a:pt x="0" y="0"/>
                </a:moveTo>
                <a:lnTo>
                  <a:pt x="10997613" y="0"/>
                </a:lnTo>
                <a:lnTo>
                  <a:pt x="10997613" y="7733890"/>
                </a:lnTo>
                <a:lnTo>
                  <a:pt x="0" y="7733890"/>
                </a:lnTo>
                <a:lnTo>
                  <a:pt x="0" y="0"/>
                </a:lnTo>
                <a:close/>
              </a:path>
            </a:pathLst>
          </a:custGeom>
          <a:blipFill>
            <a:blip r:embed="rId6"/>
            <a:stretch>
              <a:fillRect l="-18651" t="0" r="-18558" b="0"/>
            </a:stretch>
          </a:blipFill>
        </p:spPr>
      </p:sp>
      <p:sp>
        <p:nvSpPr>
          <p:cNvPr name="TextBox 8" id="8"/>
          <p:cNvSpPr txBox="true"/>
          <p:nvPr/>
        </p:nvSpPr>
        <p:spPr>
          <a:xfrm rot="0">
            <a:off x="965236" y="414312"/>
            <a:ext cx="291108" cy="705486"/>
          </a:xfrm>
          <a:prstGeom prst="rect">
            <a:avLst/>
          </a:prstGeom>
        </p:spPr>
        <p:txBody>
          <a:bodyPr anchor="t" rtlCol="false" tIns="0" lIns="0" bIns="0" rIns="0">
            <a:spAutoFit/>
          </a:bodyPr>
          <a:lstStyle/>
          <a:p>
            <a:pPr algn="ctr" marL="0" indent="0" lvl="0">
              <a:lnSpc>
                <a:spcPts val="5739"/>
              </a:lnSpc>
              <a:spcBef>
                <a:spcPct val="0"/>
              </a:spcBef>
            </a:pPr>
            <a:r>
              <a:rPr lang="en-US" sz="4099">
                <a:solidFill>
                  <a:srgbClr val="000000"/>
                </a:solidFill>
                <a:latin typeface="Noto Serif Display"/>
              </a:rPr>
              <a:t>3</a:t>
            </a:r>
          </a:p>
        </p:txBody>
      </p:sp>
      <p:sp>
        <p:nvSpPr>
          <p:cNvPr name="TextBox 9" id="9"/>
          <p:cNvSpPr txBox="true"/>
          <p:nvPr/>
        </p:nvSpPr>
        <p:spPr>
          <a:xfrm rot="0">
            <a:off x="529743" y="344779"/>
            <a:ext cx="8314157" cy="844551"/>
          </a:xfrm>
          <a:prstGeom prst="rect">
            <a:avLst/>
          </a:prstGeom>
        </p:spPr>
        <p:txBody>
          <a:bodyPr anchor="t" rtlCol="false" tIns="0" lIns="0" bIns="0" rIns="0">
            <a:spAutoFit/>
          </a:bodyPr>
          <a:lstStyle/>
          <a:p>
            <a:pPr algn="ctr">
              <a:lnSpc>
                <a:spcPts val="6999"/>
              </a:lnSpc>
            </a:pPr>
            <a:r>
              <a:rPr lang="en-US" sz="4999">
                <a:solidFill>
                  <a:srgbClr val="FFFFFF"/>
                </a:solidFill>
                <a:latin typeface="Noto Serif Display"/>
              </a:rPr>
              <a:t>Kết quả đạt được</a:t>
            </a:r>
          </a:p>
        </p:txBody>
      </p:sp>
      <p:sp>
        <p:nvSpPr>
          <p:cNvPr name="TextBox 10" id="10"/>
          <p:cNvSpPr txBox="true"/>
          <p:nvPr/>
        </p:nvSpPr>
        <p:spPr>
          <a:xfrm rot="0">
            <a:off x="1256344" y="1403759"/>
            <a:ext cx="6373533" cy="844551"/>
          </a:xfrm>
          <a:prstGeom prst="rect">
            <a:avLst/>
          </a:prstGeom>
        </p:spPr>
        <p:txBody>
          <a:bodyPr anchor="t" rtlCol="false" tIns="0" lIns="0" bIns="0" rIns="0">
            <a:spAutoFit/>
          </a:bodyPr>
          <a:lstStyle/>
          <a:p>
            <a:pPr algn="ctr">
              <a:lnSpc>
                <a:spcPts val="6999"/>
              </a:lnSpc>
            </a:pPr>
            <a:r>
              <a:rPr lang="en-US" sz="4999">
                <a:solidFill>
                  <a:srgbClr val="FFFFFF"/>
                </a:solidFill>
                <a:latin typeface="Noto Serif Display"/>
              </a:rPr>
              <a:t>Đặt hàng</a:t>
            </a:r>
          </a:p>
        </p:txBody>
      </p:sp>
      <p:sp>
        <p:nvSpPr>
          <p:cNvPr name="Freeform 11" id="11"/>
          <p:cNvSpPr/>
          <p:nvPr/>
        </p:nvSpPr>
        <p:spPr>
          <a:xfrm flipH="false" flipV="false" rot="0">
            <a:off x="17026764" y="0"/>
            <a:ext cx="1261236" cy="1180609"/>
          </a:xfrm>
          <a:custGeom>
            <a:avLst/>
            <a:gdLst/>
            <a:ahLst/>
            <a:cxnLst/>
            <a:rect r="r" b="b" t="t" l="l"/>
            <a:pathLst>
              <a:path h="1180609" w="1261236">
                <a:moveTo>
                  <a:pt x="0" y="0"/>
                </a:moveTo>
                <a:lnTo>
                  <a:pt x="1261236" y="0"/>
                </a:lnTo>
                <a:lnTo>
                  <a:pt x="1261236" y="1180609"/>
                </a:lnTo>
                <a:lnTo>
                  <a:pt x="0" y="1180609"/>
                </a:lnTo>
                <a:lnTo>
                  <a:pt x="0" y="0"/>
                </a:lnTo>
                <a:close/>
              </a:path>
            </a:pathLst>
          </a:custGeom>
          <a:blipFill>
            <a:blip r:embed="rId7"/>
            <a:stretch>
              <a:fillRect l="0" t="0" r="0" b="0"/>
            </a:stretch>
          </a:blipFill>
        </p:spPr>
      </p:sp>
      <p:grpSp>
        <p:nvGrpSpPr>
          <p:cNvPr name="Group 12" id="12"/>
          <p:cNvGrpSpPr/>
          <p:nvPr/>
        </p:nvGrpSpPr>
        <p:grpSpPr>
          <a:xfrm rot="0">
            <a:off x="11447458" y="3311759"/>
            <a:ext cx="6840542" cy="1761655"/>
            <a:chOff x="0" y="0"/>
            <a:chExt cx="1801624" cy="463975"/>
          </a:xfrm>
        </p:grpSpPr>
        <p:sp>
          <p:nvSpPr>
            <p:cNvPr name="Freeform 13" id="13"/>
            <p:cNvSpPr/>
            <p:nvPr/>
          </p:nvSpPr>
          <p:spPr>
            <a:xfrm flipH="false" flipV="false" rot="0">
              <a:off x="0" y="0"/>
              <a:ext cx="1801624" cy="463975"/>
            </a:xfrm>
            <a:custGeom>
              <a:avLst/>
              <a:gdLst/>
              <a:ahLst/>
              <a:cxnLst/>
              <a:rect r="r" b="b" t="t" l="l"/>
              <a:pathLst>
                <a:path h="463975" w="1801624">
                  <a:moveTo>
                    <a:pt x="57720" y="0"/>
                  </a:moveTo>
                  <a:lnTo>
                    <a:pt x="1743904" y="0"/>
                  </a:lnTo>
                  <a:cubicBezTo>
                    <a:pt x="1759212" y="0"/>
                    <a:pt x="1773894" y="6081"/>
                    <a:pt x="1784718" y="16906"/>
                  </a:cubicBezTo>
                  <a:cubicBezTo>
                    <a:pt x="1795543" y="27731"/>
                    <a:pt x="1801624" y="42412"/>
                    <a:pt x="1801624" y="57720"/>
                  </a:cubicBezTo>
                  <a:lnTo>
                    <a:pt x="1801624" y="406255"/>
                  </a:lnTo>
                  <a:cubicBezTo>
                    <a:pt x="1801624" y="421563"/>
                    <a:pt x="1795543" y="436245"/>
                    <a:pt x="1784718" y="447069"/>
                  </a:cubicBezTo>
                  <a:cubicBezTo>
                    <a:pt x="1773894" y="457894"/>
                    <a:pt x="1759212" y="463975"/>
                    <a:pt x="1743904" y="463975"/>
                  </a:cubicBezTo>
                  <a:lnTo>
                    <a:pt x="57720" y="463975"/>
                  </a:lnTo>
                  <a:cubicBezTo>
                    <a:pt x="42412" y="463975"/>
                    <a:pt x="27731" y="457894"/>
                    <a:pt x="16906" y="447069"/>
                  </a:cubicBezTo>
                  <a:cubicBezTo>
                    <a:pt x="6081" y="436245"/>
                    <a:pt x="0" y="421563"/>
                    <a:pt x="0" y="406255"/>
                  </a:cubicBezTo>
                  <a:lnTo>
                    <a:pt x="0" y="57720"/>
                  </a:lnTo>
                  <a:cubicBezTo>
                    <a:pt x="0" y="42412"/>
                    <a:pt x="6081" y="27731"/>
                    <a:pt x="16906" y="16906"/>
                  </a:cubicBezTo>
                  <a:cubicBezTo>
                    <a:pt x="27731" y="6081"/>
                    <a:pt x="42412" y="0"/>
                    <a:pt x="57720" y="0"/>
                  </a:cubicBezTo>
                  <a:close/>
                </a:path>
              </a:pathLst>
            </a:custGeom>
            <a:gradFill rotWithShape="true">
              <a:gsLst>
                <a:gs pos="0">
                  <a:srgbClr val="CDFFD8">
                    <a:alpha val="100000"/>
                  </a:srgbClr>
                </a:gs>
                <a:gs pos="100000">
                  <a:srgbClr val="94B9FF">
                    <a:alpha val="100000"/>
                  </a:srgbClr>
                </a:gs>
              </a:gsLst>
              <a:lin ang="0"/>
            </a:gradFill>
          </p:spPr>
        </p:sp>
        <p:sp>
          <p:nvSpPr>
            <p:cNvPr name="TextBox 14" id="14"/>
            <p:cNvSpPr txBox="true"/>
            <p:nvPr/>
          </p:nvSpPr>
          <p:spPr>
            <a:xfrm>
              <a:off x="0" y="-66675"/>
              <a:ext cx="1801624" cy="530650"/>
            </a:xfrm>
            <a:prstGeom prst="rect">
              <a:avLst/>
            </a:prstGeom>
          </p:spPr>
          <p:txBody>
            <a:bodyPr anchor="ctr" rtlCol="false" tIns="50800" lIns="50800" bIns="50800" rIns="50800"/>
            <a:lstStyle/>
            <a:p>
              <a:pPr algn="ctr">
                <a:lnSpc>
                  <a:spcPts val="3359"/>
                </a:lnSpc>
              </a:pPr>
            </a:p>
          </p:txBody>
        </p:sp>
      </p:grpSp>
      <p:sp>
        <p:nvSpPr>
          <p:cNvPr name="TextBox 15" id="15"/>
          <p:cNvSpPr txBox="true"/>
          <p:nvPr/>
        </p:nvSpPr>
        <p:spPr>
          <a:xfrm rot="0">
            <a:off x="11447458" y="3350893"/>
            <a:ext cx="6649977" cy="1616710"/>
          </a:xfrm>
          <a:prstGeom prst="rect">
            <a:avLst/>
          </a:prstGeom>
        </p:spPr>
        <p:txBody>
          <a:bodyPr anchor="t" rtlCol="false" tIns="0" lIns="0" bIns="0" rIns="0">
            <a:spAutoFit/>
          </a:bodyPr>
          <a:lstStyle/>
          <a:p>
            <a:pPr algn="ctr">
              <a:lnSpc>
                <a:spcPts val="4339"/>
              </a:lnSpc>
              <a:spcBef>
                <a:spcPct val="0"/>
              </a:spcBef>
            </a:pPr>
            <a:r>
              <a:rPr lang="en-US" sz="3099">
                <a:solidFill>
                  <a:srgbClr val="000000"/>
                </a:solidFill>
                <a:latin typeface="Josefin Sans Bold"/>
              </a:rPr>
              <a:t>Khi khách hàng đã chọn được sản phẩm ưng ý nhất thì sẽ tiến hành đặt hàng</a:t>
            </a:r>
          </a:p>
        </p:txBody>
      </p:sp>
      <p:pic>
        <p:nvPicPr>
          <p:cNvPr name="Picture 16" id="16"/>
          <p:cNvPicPr>
            <a:picLocks noChangeAspect="true"/>
          </p:cNvPicPr>
          <p:nvPr/>
        </p:nvPicPr>
        <p:blipFill>
          <a:blip r:embed="rId8"/>
          <a:srcRect l="0" t="0" r="0" b="0"/>
          <a:stretch>
            <a:fillRect/>
          </a:stretch>
        </p:blipFill>
        <p:spPr>
          <a:xfrm flipH="false" flipV="false" rot="-3944058">
            <a:off x="10777072" y="6184228"/>
            <a:ext cx="2333423" cy="455018"/>
          </a:xfrm>
          <a:prstGeom prst="rect">
            <a:avLst/>
          </a:prstGeom>
        </p:spPr>
      </p:pic>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2B4B82"/>
        </a:solidFill>
      </p:bgPr>
    </p:bg>
    <p:spTree>
      <p:nvGrpSpPr>
        <p:cNvPr id="1" name=""/>
        <p:cNvGrpSpPr/>
        <p:nvPr/>
      </p:nvGrpSpPr>
      <p:grpSpPr>
        <a:xfrm>
          <a:off x="0" y="0"/>
          <a:ext cx="0" cy="0"/>
          <a:chOff x="0" y="0"/>
          <a:chExt cx="0" cy="0"/>
        </a:xfrm>
      </p:grpSpPr>
      <p:grpSp>
        <p:nvGrpSpPr>
          <p:cNvPr name="Group 2" id="2"/>
          <p:cNvGrpSpPr/>
          <p:nvPr/>
        </p:nvGrpSpPr>
        <p:grpSpPr>
          <a:xfrm rot="0">
            <a:off x="529743" y="293974"/>
            <a:ext cx="1162094" cy="1099053"/>
            <a:chOff x="0" y="0"/>
            <a:chExt cx="306066" cy="289463"/>
          </a:xfrm>
        </p:grpSpPr>
        <p:sp>
          <p:nvSpPr>
            <p:cNvPr name="Freeform 3" id="3"/>
            <p:cNvSpPr/>
            <p:nvPr/>
          </p:nvSpPr>
          <p:spPr>
            <a:xfrm flipH="false" flipV="false" rot="0">
              <a:off x="0" y="0"/>
              <a:ext cx="306066" cy="289463"/>
            </a:xfrm>
            <a:custGeom>
              <a:avLst/>
              <a:gdLst/>
              <a:ahLst/>
              <a:cxnLst/>
              <a:rect r="r" b="b" t="t" l="l"/>
              <a:pathLst>
                <a:path h="289463" w="306066">
                  <a:moveTo>
                    <a:pt x="144731" y="0"/>
                  </a:moveTo>
                  <a:lnTo>
                    <a:pt x="161335" y="0"/>
                  </a:lnTo>
                  <a:cubicBezTo>
                    <a:pt x="241267" y="0"/>
                    <a:pt x="306066" y="64798"/>
                    <a:pt x="306066" y="144731"/>
                  </a:cubicBezTo>
                  <a:lnTo>
                    <a:pt x="306066" y="144731"/>
                  </a:lnTo>
                  <a:cubicBezTo>
                    <a:pt x="306066" y="183116"/>
                    <a:pt x="290817" y="219929"/>
                    <a:pt x="263675" y="247072"/>
                  </a:cubicBezTo>
                  <a:cubicBezTo>
                    <a:pt x="236533" y="274214"/>
                    <a:pt x="199720" y="289463"/>
                    <a:pt x="161335" y="289463"/>
                  </a:cubicBezTo>
                  <a:lnTo>
                    <a:pt x="144731" y="289463"/>
                  </a:lnTo>
                  <a:cubicBezTo>
                    <a:pt x="106346" y="289463"/>
                    <a:pt x="69533" y="274214"/>
                    <a:pt x="42391" y="247072"/>
                  </a:cubicBezTo>
                  <a:cubicBezTo>
                    <a:pt x="15248" y="219929"/>
                    <a:pt x="0" y="183116"/>
                    <a:pt x="0" y="144731"/>
                  </a:cubicBezTo>
                  <a:lnTo>
                    <a:pt x="0" y="144731"/>
                  </a:lnTo>
                  <a:cubicBezTo>
                    <a:pt x="0" y="106346"/>
                    <a:pt x="15248" y="69533"/>
                    <a:pt x="42391" y="42391"/>
                  </a:cubicBezTo>
                  <a:cubicBezTo>
                    <a:pt x="69533" y="15248"/>
                    <a:pt x="106346" y="0"/>
                    <a:pt x="144731" y="0"/>
                  </a:cubicBezTo>
                  <a:close/>
                </a:path>
              </a:pathLst>
            </a:custGeom>
            <a:solidFill>
              <a:srgbClr val="C1FF72"/>
            </a:solidFill>
          </p:spPr>
        </p:sp>
        <p:sp>
          <p:nvSpPr>
            <p:cNvPr name="TextBox 4" id="4"/>
            <p:cNvSpPr txBox="true"/>
            <p:nvPr/>
          </p:nvSpPr>
          <p:spPr>
            <a:xfrm>
              <a:off x="0" y="-66675"/>
              <a:ext cx="306066" cy="356138"/>
            </a:xfrm>
            <a:prstGeom prst="rect">
              <a:avLst/>
            </a:prstGeom>
          </p:spPr>
          <p:txBody>
            <a:bodyPr anchor="ctr" rtlCol="false" tIns="50800" lIns="50800" bIns="50800" rIns="50800"/>
            <a:lstStyle/>
            <a:p>
              <a:pPr algn="ctr">
                <a:lnSpc>
                  <a:spcPts val="3359"/>
                </a:lnSpc>
              </a:pPr>
            </a:p>
          </p:txBody>
        </p:sp>
      </p:grpSp>
      <p:sp>
        <p:nvSpPr>
          <p:cNvPr name="Freeform 5" id="5"/>
          <p:cNvSpPr/>
          <p:nvPr/>
        </p:nvSpPr>
        <p:spPr>
          <a:xfrm flipH="false" flipV="false" rot="0">
            <a:off x="1767676" y="1393027"/>
            <a:ext cx="1002791" cy="951739"/>
          </a:xfrm>
          <a:custGeom>
            <a:avLst/>
            <a:gdLst/>
            <a:ahLst/>
            <a:cxnLst/>
            <a:rect r="r" b="b" t="t" l="l"/>
            <a:pathLst>
              <a:path h="951739" w="1002791">
                <a:moveTo>
                  <a:pt x="0" y="0"/>
                </a:moveTo>
                <a:lnTo>
                  <a:pt x="1002791" y="0"/>
                </a:lnTo>
                <a:lnTo>
                  <a:pt x="1002791" y="951740"/>
                </a:lnTo>
                <a:lnTo>
                  <a:pt x="0" y="95174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4126902" y="7412060"/>
            <a:ext cx="4161098" cy="2874940"/>
          </a:xfrm>
          <a:custGeom>
            <a:avLst/>
            <a:gdLst/>
            <a:ahLst/>
            <a:cxnLst/>
            <a:rect r="r" b="b" t="t" l="l"/>
            <a:pathLst>
              <a:path h="2874940" w="4161098">
                <a:moveTo>
                  <a:pt x="0" y="0"/>
                </a:moveTo>
                <a:lnTo>
                  <a:pt x="4161098" y="0"/>
                </a:lnTo>
                <a:lnTo>
                  <a:pt x="4161098" y="2874940"/>
                </a:lnTo>
                <a:lnTo>
                  <a:pt x="0" y="287494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153920" y="4332288"/>
            <a:ext cx="13774832" cy="5954712"/>
          </a:xfrm>
          <a:custGeom>
            <a:avLst/>
            <a:gdLst/>
            <a:ahLst/>
            <a:cxnLst/>
            <a:rect r="r" b="b" t="t" l="l"/>
            <a:pathLst>
              <a:path h="5954712" w="13774832">
                <a:moveTo>
                  <a:pt x="0" y="0"/>
                </a:moveTo>
                <a:lnTo>
                  <a:pt x="13774833" y="0"/>
                </a:lnTo>
                <a:lnTo>
                  <a:pt x="13774833" y="5954712"/>
                </a:lnTo>
                <a:lnTo>
                  <a:pt x="0" y="5954712"/>
                </a:lnTo>
                <a:lnTo>
                  <a:pt x="0" y="0"/>
                </a:lnTo>
                <a:close/>
              </a:path>
            </a:pathLst>
          </a:custGeom>
          <a:blipFill>
            <a:blip r:embed="rId6"/>
            <a:stretch>
              <a:fillRect l="0" t="0" r="-744" b="0"/>
            </a:stretch>
          </a:blipFill>
        </p:spPr>
      </p:sp>
      <p:sp>
        <p:nvSpPr>
          <p:cNvPr name="TextBox 8" id="8"/>
          <p:cNvSpPr txBox="true"/>
          <p:nvPr/>
        </p:nvSpPr>
        <p:spPr>
          <a:xfrm rot="0">
            <a:off x="965236" y="414312"/>
            <a:ext cx="291108" cy="705486"/>
          </a:xfrm>
          <a:prstGeom prst="rect">
            <a:avLst/>
          </a:prstGeom>
        </p:spPr>
        <p:txBody>
          <a:bodyPr anchor="t" rtlCol="false" tIns="0" lIns="0" bIns="0" rIns="0">
            <a:spAutoFit/>
          </a:bodyPr>
          <a:lstStyle/>
          <a:p>
            <a:pPr algn="ctr" marL="0" indent="0" lvl="0">
              <a:lnSpc>
                <a:spcPts val="5739"/>
              </a:lnSpc>
              <a:spcBef>
                <a:spcPct val="0"/>
              </a:spcBef>
            </a:pPr>
            <a:r>
              <a:rPr lang="en-US" sz="4099">
                <a:solidFill>
                  <a:srgbClr val="000000"/>
                </a:solidFill>
                <a:latin typeface="Noto Serif Display"/>
              </a:rPr>
              <a:t>3</a:t>
            </a:r>
          </a:p>
        </p:txBody>
      </p:sp>
      <p:sp>
        <p:nvSpPr>
          <p:cNvPr name="TextBox 9" id="9"/>
          <p:cNvSpPr txBox="true"/>
          <p:nvPr/>
        </p:nvSpPr>
        <p:spPr>
          <a:xfrm rot="0">
            <a:off x="529743" y="344779"/>
            <a:ext cx="8314157" cy="844551"/>
          </a:xfrm>
          <a:prstGeom prst="rect">
            <a:avLst/>
          </a:prstGeom>
        </p:spPr>
        <p:txBody>
          <a:bodyPr anchor="t" rtlCol="false" tIns="0" lIns="0" bIns="0" rIns="0">
            <a:spAutoFit/>
          </a:bodyPr>
          <a:lstStyle/>
          <a:p>
            <a:pPr algn="ctr">
              <a:lnSpc>
                <a:spcPts val="6999"/>
              </a:lnSpc>
            </a:pPr>
            <a:r>
              <a:rPr lang="en-US" sz="4999">
                <a:solidFill>
                  <a:srgbClr val="FFFFFF"/>
                </a:solidFill>
                <a:latin typeface="Noto Serif Display"/>
              </a:rPr>
              <a:t>Kết quả đạt được</a:t>
            </a:r>
          </a:p>
        </p:txBody>
      </p:sp>
      <p:sp>
        <p:nvSpPr>
          <p:cNvPr name="TextBox 10" id="10"/>
          <p:cNvSpPr txBox="true"/>
          <p:nvPr/>
        </p:nvSpPr>
        <p:spPr>
          <a:xfrm rot="0">
            <a:off x="1256344" y="1403759"/>
            <a:ext cx="6373533" cy="844551"/>
          </a:xfrm>
          <a:prstGeom prst="rect">
            <a:avLst/>
          </a:prstGeom>
        </p:spPr>
        <p:txBody>
          <a:bodyPr anchor="t" rtlCol="false" tIns="0" lIns="0" bIns="0" rIns="0">
            <a:spAutoFit/>
          </a:bodyPr>
          <a:lstStyle/>
          <a:p>
            <a:pPr algn="ctr">
              <a:lnSpc>
                <a:spcPts val="6999"/>
              </a:lnSpc>
            </a:pPr>
            <a:r>
              <a:rPr lang="en-US" sz="4999">
                <a:solidFill>
                  <a:srgbClr val="FFFFFF"/>
                </a:solidFill>
                <a:latin typeface="Noto Serif Display"/>
              </a:rPr>
              <a:t>Thống kê</a:t>
            </a:r>
          </a:p>
        </p:txBody>
      </p:sp>
      <p:sp>
        <p:nvSpPr>
          <p:cNvPr name="Freeform 11" id="11"/>
          <p:cNvSpPr/>
          <p:nvPr/>
        </p:nvSpPr>
        <p:spPr>
          <a:xfrm flipH="false" flipV="false" rot="0">
            <a:off x="17026764" y="0"/>
            <a:ext cx="1261236" cy="1180609"/>
          </a:xfrm>
          <a:custGeom>
            <a:avLst/>
            <a:gdLst/>
            <a:ahLst/>
            <a:cxnLst/>
            <a:rect r="r" b="b" t="t" l="l"/>
            <a:pathLst>
              <a:path h="1180609" w="1261236">
                <a:moveTo>
                  <a:pt x="0" y="0"/>
                </a:moveTo>
                <a:lnTo>
                  <a:pt x="1261236" y="0"/>
                </a:lnTo>
                <a:lnTo>
                  <a:pt x="1261236" y="1180609"/>
                </a:lnTo>
                <a:lnTo>
                  <a:pt x="0" y="1180609"/>
                </a:lnTo>
                <a:lnTo>
                  <a:pt x="0" y="0"/>
                </a:lnTo>
                <a:close/>
              </a:path>
            </a:pathLst>
          </a:custGeom>
          <a:blipFill>
            <a:blip r:embed="rId7"/>
            <a:stretch>
              <a:fillRect l="0" t="0" r="0" b="0"/>
            </a:stretch>
          </a:blipFill>
        </p:spPr>
      </p:sp>
      <p:grpSp>
        <p:nvGrpSpPr>
          <p:cNvPr name="Group 12" id="12"/>
          <p:cNvGrpSpPr/>
          <p:nvPr/>
        </p:nvGrpSpPr>
        <p:grpSpPr>
          <a:xfrm rot="0">
            <a:off x="8843901" y="1180609"/>
            <a:ext cx="7031106" cy="2377337"/>
            <a:chOff x="0" y="0"/>
            <a:chExt cx="1851814" cy="626130"/>
          </a:xfrm>
        </p:grpSpPr>
        <p:sp>
          <p:nvSpPr>
            <p:cNvPr name="Freeform 13" id="13"/>
            <p:cNvSpPr/>
            <p:nvPr/>
          </p:nvSpPr>
          <p:spPr>
            <a:xfrm flipH="false" flipV="false" rot="0">
              <a:off x="0" y="0"/>
              <a:ext cx="1851814" cy="626130"/>
            </a:xfrm>
            <a:custGeom>
              <a:avLst/>
              <a:gdLst/>
              <a:ahLst/>
              <a:cxnLst/>
              <a:rect r="r" b="b" t="t" l="l"/>
              <a:pathLst>
                <a:path h="626130" w="1851814">
                  <a:moveTo>
                    <a:pt x="56156" y="0"/>
                  </a:moveTo>
                  <a:lnTo>
                    <a:pt x="1795658" y="0"/>
                  </a:lnTo>
                  <a:cubicBezTo>
                    <a:pt x="1810552" y="0"/>
                    <a:pt x="1824835" y="5916"/>
                    <a:pt x="1835366" y="16448"/>
                  </a:cubicBezTo>
                  <a:cubicBezTo>
                    <a:pt x="1845898" y="26979"/>
                    <a:pt x="1851814" y="41262"/>
                    <a:pt x="1851814" y="56156"/>
                  </a:cubicBezTo>
                  <a:lnTo>
                    <a:pt x="1851814" y="569974"/>
                  </a:lnTo>
                  <a:cubicBezTo>
                    <a:pt x="1851814" y="584868"/>
                    <a:pt x="1845898" y="599151"/>
                    <a:pt x="1835366" y="609682"/>
                  </a:cubicBezTo>
                  <a:cubicBezTo>
                    <a:pt x="1824835" y="620214"/>
                    <a:pt x="1810552" y="626130"/>
                    <a:pt x="1795658" y="626130"/>
                  </a:cubicBezTo>
                  <a:lnTo>
                    <a:pt x="56156" y="626130"/>
                  </a:lnTo>
                  <a:cubicBezTo>
                    <a:pt x="41262" y="626130"/>
                    <a:pt x="26979" y="620214"/>
                    <a:pt x="16448" y="609682"/>
                  </a:cubicBezTo>
                  <a:cubicBezTo>
                    <a:pt x="5916" y="599151"/>
                    <a:pt x="0" y="584868"/>
                    <a:pt x="0" y="569974"/>
                  </a:cubicBezTo>
                  <a:lnTo>
                    <a:pt x="0" y="56156"/>
                  </a:lnTo>
                  <a:cubicBezTo>
                    <a:pt x="0" y="41262"/>
                    <a:pt x="5916" y="26979"/>
                    <a:pt x="16448" y="16448"/>
                  </a:cubicBezTo>
                  <a:cubicBezTo>
                    <a:pt x="26979" y="5916"/>
                    <a:pt x="41262" y="0"/>
                    <a:pt x="56156" y="0"/>
                  </a:cubicBezTo>
                  <a:close/>
                </a:path>
              </a:pathLst>
            </a:custGeom>
            <a:gradFill rotWithShape="true">
              <a:gsLst>
                <a:gs pos="0">
                  <a:srgbClr val="CDFFD8">
                    <a:alpha val="100000"/>
                  </a:srgbClr>
                </a:gs>
                <a:gs pos="100000">
                  <a:srgbClr val="94B9FF">
                    <a:alpha val="100000"/>
                  </a:srgbClr>
                </a:gs>
              </a:gsLst>
              <a:lin ang="0"/>
            </a:gradFill>
          </p:spPr>
        </p:sp>
        <p:sp>
          <p:nvSpPr>
            <p:cNvPr name="TextBox 14" id="14"/>
            <p:cNvSpPr txBox="true"/>
            <p:nvPr/>
          </p:nvSpPr>
          <p:spPr>
            <a:xfrm>
              <a:off x="0" y="-66675"/>
              <a:ext cx="1851814" cy="692805"/>
            </a:xfrm>
            <a:prstGeom prst="rect">
              <a:avLst/>
            </a:prstGeom>
          </p:spPr>
          <p:txBody>
            <a:bodyPr anchor="ctr" rtlCol="false" tIns="50800" lIns="50800" bIns="50800" rIns="50800"/>
            <a:lstStyle/>
            <a:p>
              <a:pPr algn="ctr">
                <a:lnSpc>
                  <a:spcPts val="3359"/>
                </a:lnSpc>
              </a:pPr>
            </a:p>
          </p:txBody>
        </p:sp>
      </p:grpSp>
      <p:sp>
        <p:nvSpPr>
          <p:cNvPr name="TextBox 15" id="15"/>
          <p:cNvSpPr txBox="true"/>
          <p:nvPr/>
        </p:nvSpPr>
        <p:spPr>
          <a:xfrm rot="0">
            <a:off x="9034465" y="1219744"/>
            <a:ext cx="6649977" cy="2159635"/>
          </a:xfrm>
          <a:prstGeom prst="rect">
            <a:avLst/>
          </a:prstGeom>
        </p:spPr>
        <p:txBody>
          <a:bodyPr anchor="t" rtlCol="false" tIns="0" lIns="0" bIns="0" rIns="0">
            <a:spAutoFit/>
          </a:bodyPr>
          <a:lstStyle/>
          <a:p>
            <a:pPr algn="ctr">
              <a:lnSpc>
                <a:spcPts val="4339"/>
              </a:lnSpc>
              <a:spcBef>
                <a:spcPct val="0"/>
              </a:spcBef>
            </a:pPr>
            <a:r>
              <a:rPr lang="en-US" sz="3099">
                <a:solidFill>
                  <a:srgbClr val="000000"/>
                </a:solidFill>
                <a:latin typeface="Josefin Sans Bold"/>
              </a:rPr>
              <a:t>Khi người quản trị đăng nhập vào trang quản trị, họ có thể xem thống kê đơn hàng và tổng doanh thu theo từng tháng</a:t>
            </a:r>
          </a:p>
        </p:txBody>
      </p:sp>
      <p:pic>
        <p:nvPicPr>
          <p:cNvPr name="Picture 16" id="16"/>
          <p:cNvPicPr>
            <a:picLocks noChangeAspect="true"/>
          </p:cNvPicPr>
          <p:nvPr/>
        </p:nvPicPr>
        <p:blipFill>
          <a:blip r:embed="rId8"/>
          <a:srcRect l="0" t="0" r="0" b="0"/>
          <a:stretch>
            <a:fillRect/>
          </a:stretch>
        </p:blipFill>
        <p:spPr>
          <a:xfrm flipH="false" flipV="false" rot="74924">
            <a:off x="6157885" y="1641388"/>
            <a:ext cx="2333423" cy="455018"/>
          </a:xfrm>
          <a:prstGeom prst="rect">
            <a:avLst/>
          </a:prstGeom>
        </p:spPr>
      </p:pic>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2B4B82"/>
        </a:solidFill>
      </p:bgPr>
    </p:bg>
    <p:spTree>
      <p:nvGrpSpPr>
        <p:cNvPr id="1" name=""/>
        <p:cNvGrpSpPr/>
        <p:nvPr/>
      </p:nvGrpSpPr>
      <p:grpSpPr>
        <a:xfrm>
          <a:off x="0" y="0"/>
          <a:ext cx="0" cy="0"/>
          <a:chOff x="0" y="0"/>
          <a:chExt cx="0" cy="0"/>
        </a:xfrm>
      </p:grpSpPr>
      <p:grpSp>
        <p:nvGrpSpPr>
          <p:cNvPr name="Group 2" id="2"/>
          <p:cNvGrpSpPr/>
          <p:nvPr/>
        </p:nvGrpSpPr>
        <p:grpSpPr>
          <a:xfrm rot="0">
            <a:off x="529743" y="293974"/>
            <a:ext cx="1162094" cy="1099053"/>
            <a:chOff x="0" y="0"/>
            <a:chExt cx="306066" cy="289463"/>
          </a:xfrm>
        </p:grpSpPr>
        <p:sp>
          <p:nvSpPr>
            <p:cNvPr name="Freeform 3" id="3"/>
            <p:cNvSpPr/>
            <p:nvPr/>
          </p:nvSpPr>
          <p:spPr>
            <a:xfrm flipH="false" flipV="false" rot="0">
              <a:off x="0" y="0"/>
              <a:ext cx="306066" cy="289463"/>
            </a:xfrm>
            <a:custGeom>
              <a:avLst/>
              <a:gdLst/>
              <a:ahLst/>
              <a:cxnLst/>
              <a:rect r="r" b="b" t="t" l="l"/>
              <a:pathLst>
                <a:path h="289463" w="306066">
                  <a:moveTo>
                    <a:pt x="144731" y="0"/>
                  </a:moveTo>
                  <a:lnTo>
                    <a:pt x="161335" y="0"/>
                  </a:lnTo>
                  <a:cubicBezTo>
                    <a:pt x="241267" y="0"/>
                    <a:pt x="306066" y="64798"/>
                    <a:pt x="306066" y="144731"/>
                  </a:cubicBezTo>
                  <a:lnTo>
                    <a:pt x="306066" y="144731"/>
                  </a:lnTo>
                  <a:cubicBezTo>
                    <a:pt x="306066" y="183116"/>
                    <a:pt x="290817" y="219929"/>
                    <a:pt x="263675" y="247072"/>
                  </a:cubicBezTo>
                  <a:cubicBezTo>
                    <a:pt x="236533" y="274214"/>
                    <a:pt x="199720" y="289463"/>
                    <a:pt x="161335" y="289463"/>
                  </a:cubicBezTo>
                  <a:lnTo>
                    <a:pt x="144731" y="289463"/>
                  </a:lnTo>
                  <a:cubicBezTo>
                    <a:pt x="106346" y="289463"/>
                    <a:pt x="69533" y="274214"/>
                    <a:pt x="42391" y="247072"/>
                  </a:cubicBezTo>
                  <a:cubicBezTo>
                    <a:pt x="15248" y="219929"/>
                    <a:pt x="0" y="183116"/>
                    <a:pt x="0" y="144731"/>
                  </a:cubicBezTo>
                  <a:lnTo>
                    <a:pt x="0" y="144731"/>
                  </a:lnTo>
                  <a:cubicBezTo>
                    <a:pt x="0" y="106346"/>
                    <a:pt x="15248" y="69533"/>
                    <a:pt x="42391" y="42391"/>
                  </a:cubicBezTo>
                  <a:cubicBezTo>
                    <a:pt x="69533" y="15248"/>
                    <a:pt x="106346" y="0"/>
                    <a:pt x="144731" y="0"/>
                  </a:cubicBezTo>
                  <a:close/>
                </a:path>
              </a:pathLst>
            </a:custGeom>
            <a:solidFill>
              <a:srgbClr val="C1FF72"/>
            </a:solidFill>
          </p:spPr>
        </p:sp>
        <p:sp>
          <p:nvSpPr>
            <p:cNvPr name="TextBox 4" id="4"/>
            <p:cNvSpPr txBox="true"/>
            <p:nvPr/>
          </p:nvSpPr>
          <p:spPr>
            <a:xfrm>
              <a:off x="0" y="-66675"/>
              <a:ext cx="306066" cy="356138"/>
            </a:xfrm>
            <a:prstGeom prst="rect">
              <a:avLst/>
            </a:prstGeom>
          </p:spPr>
          <p:txBody>
            <a:bodyPr anchor="ctr" rtlCol="false" tIns="50800" lIns="50800" bIns="50800" rIns="50800"/>
            <a:lstStyle/>
            <a:p>
              <a:pPr algn="ctr">
                <a:lnSpc>
                  <a:spcPts val="3359"/>
                </a:lnSpc>
              </a:pPr>
            </a:p>
          </p:txBody>
        </p:sp>
      </p:grpSp>
      <p:sp>
        <p:nvSpPr>
          <p:cNvPr name="Freeform 5" id="5"/>
          <p:cNvSpPr/>
          <p:nvPr/>
        </p:nvSpPr>
        <p:spPr>
          <a:xfrm flipH="false" flipV="false" rot="0">
            <a:off x="1767676" y="1393027"/>
            <a:ext cx="1002791" cy="951739"/>
          </a:xfrm>
          <a:custGeom>
            <a:avLst/>
            <a:gdLst/>
            <a:ahLst/>
            <a:cxnLst/>
            <a:rect r="r" b="b" t="t" l="l"/>
            <a:pathLst>
              <a:path h="951739" w="1002791">
                <a:moveTo>
                  <a:pt x="0" y="0"/>
                </a:moveTo>
                <a:lnTo>
                  <a:pt x="1002791" y="0"/>
                </a:lnTo>
                <a:lnTo>
                  <a:pt x="1002791" y="951740"/>
                </a:lnTo>
                <a:lnTo>
                  <a:pt x="0" y="95174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7026764" y="0"/>
            <a:ext cx="1261236" cy="1180609"/>
          </a:xfrm>
          <a:custGeom>
            <a:avLst/>
            <a:gdLst/>
            <a:ahLst/>
            <a:cxnLst/>
            <a:rect r="r" b="b" t="t" l="l"/>
            <a:pathLst>
              <a:path h="1180609" w="1261236">
                <a:moveTo>
                  <a:pt x="0" y="0"/>
                </a:moveTo>
                <a:lnTo>
                  <a:pt x="1261236" y="0"/>
                </a:lnTo>
                <a:lnTo>
                  <a:pt x="1261236" y="1180609"/>
                </a:lnTo>
                <a:lnTo>
                  <a:pt x="0" y="1180609"/>
                </a:lnTo>
                <a:lnTo>
                  <a:pt x="0" y="0"/>
                </a:lnTo>
                <a:close/>
              </a:path>
            </a:pathLst>
          </a:custGeom>
          <a:blipFill>
            <a:blip r:embed="rId4"/>
            <a:stretch>
              <a:fillRect l="0" t="0" r="0" b="0"/>
            </a:stretch>
          </a:blipFill>
        </p:spPr>
      </p:sp>
      <p:sp>
        <p:nvSpPr>
          <p:cNvPr name="Freeform 7" id="7"/>
          <p:cNvSpPr/>
          <p:nvPr/>
        </p:nvSpPr>
        <p:spPr>
          <a:xfrm flipH="false" flipV="false" rot="0">
            <a:off x="197964" y="2716242"/>
            <a:ext cx="12630674" cy="5693223"/>
          </a:xfrm>
          <a:custGeom>
            <a:avLst/>
            <a:gdLst/>
            <a:ahLst/>
            <a:cxnLst/>
            <a:rect r="r" b="b" t="t" l="l"/>
            <a:pathLst>
              <a:path h="5693223" w="12630674">
                <a:moveTo>
                  <a:pt x="0" y="0"/>
                </a:moveTo>
                <a:lnTo>
                  <a:pt x="12630674" y="0"/>
                </a:lnTo>
                <a:lnTo>
                  <a:pt x="12630674" y="5693223"/>
                </a:lnTo>
                <a:lnTo>
                  <a:pt x="0" y="5693223"/>
                </a:lnTo>
                <a:lnTo>
                  <a:pt x="0" y="0"/>
                </a:lnTo>
                <a:close/>
              </a:path>
            </a:pathLst>
          </a:custGeom>
          <a:blipFill>
            <a:blip r:embed="rId5"/>
            <a:stretch>
              <a:fillRect l="0" t="0" r="-6194" b="0"/>
            </a:stretch>
          </a:blipFill>
        </p:spPr>
      </p:sp>
      <p:sp>
        <p:nvSpPr>
          <p:cNvPr name="Freeform 8" id="8"/>
          <p:cNvSpPr/>
          <p:nvPr/>
        </p:nvSpPr>
        <p:spPr>
          <a:xfrm flipH="false" flipV="false" rot="0">
            <a:off x="13413091" y="8594077"/>
            <a:ext cx="4874909" cy="1692923"/>
          </a:xfrm>
          <a:custGeom>
            <a:avLst/>
            <a:gdLst/>
            <a:ahLst/>
            <a:cxnLst/>
            <a:rect r="r" b="b" t="t" l="l"/>
            <a:pathLst>
              <a:path h="1692923" w="4874909">
                <a:moveTo>
                  <a:pt x="0" y="0"/>
                </a:moveTo>
                <a:lnTo>
                  <a:pt x="4874909" y="0"/>
                </a:lnTo>
                <a:lnTo>
                  <a:pt x="4874909" y="1692923"/>
                </a:lnTo>
                <a:lnTo>
                  <a:pt x="0" y="169292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9" id="9"/>
          <p:cNvSpPr txBox="true"/>
          <p:nvPr/>
        </p:nvSpPr>
        <p:spPr>
          <a:xfrm rot="0">
            <a:off x="965236" y="414312"/>
            <a:ext cx="291108" cy="705486"/>
          </a:xfrm>
          <a:prstGeom prst="rect">
            <a:avLst/>
          </a:prstGeom>
        </p:spPr>
        <p:txBody>
          <a:bodyPr anchor="t" rtlCol="false" tIns="0" lIns="0" bIns="0" rIns="0">
            <a:spAutoFit/>
          </a:bodyPr>
          <a:lstStyle/>
          <a:p>
            <a:pPr algn="ctr" marL="0" indent="0" lvl="0">
              <a:lnSpc>
                <a:spcPts val="5739"/>
              </a:lnSpc>
              <a:spcBef>
                <a:spcPct val="0"/>
              </a:spcBef>
            </a:pPr>
            <a:r>
              <a:rPr lang="en-US" sz="4099">
                <a:solidFill>
                  <a:srgbClr val="000000"/>
                </a:solidFill>
                <a:latin typeface="Noto Serif Display"/>
              </a:rPr>
              <a:t>3</a:t>
            </a:r>
          </a:p>
        </p:txBody>
      </p:sp>
      <p:sp>
        <p:nvSpPr>
          <p:cNvPr name="TextBox 10" id="10"/>
          <p:cNvSpPr txBox="true"/>
          <p:nvPr/>
        </p:nvSpPr>
        <p:spPr>
          <a:xfrm rot="0">
            <a:off x="529743" y="344779"/>
            <a:ext cx="8314157" cy="844551"/>
          </a:xfrm>
          <a:prstGeom prst="rect">
            <a:avLst/>
          </a:prstGeom>
        </p:spPr>
        <p:txBody>
          <a:bodyPr anchor="t" rtlCol="false" tIns="0" lIns="0" bIns="0" rIns="0">
            <a:spAutoFit/>
          </a:bodyPr>
          <a:lstStyle/>
          <a:p>
            <a:pPr algn="ctr">
              <a:lnSpc>
                <a:spcPts val="6999"/>
              </a:lnSpc>
            </a:pPr>
            <a:r>
              <a:rPr lang="en-US" sz="4999">
                <a:solidFill>
                  <a:srgbClr val="FFFFFF"/>
                </a:solidFill>
                <a:latin typeface="Noto Serif Display"/>
              </a:rPr>
              <a:t>Kết quả đạt được</a:t>
            </a:r>
          </a:p>
        </p:txBody>
      </p:sp>
      <p:sp>
        <p:nvSpPr>
          <p:cNvPr name="TextBox 11" id="11"/>
          <p:cNvSpPr txBox="true"/>
          <p:nvPr/>
        </p:nvSpPr>
        <p:spPr>
          <a:xfrm rot="0">
            <a:off x="2470367" y="1403759"/>
            <a:ext cx="6373533" cy="844551"/>
          </a:xfrm>
          <a:prstGeom prst="rect">
            <a:avLst/>
          </a:prstGeom>
        </p:spPr>
        <p:txBody>
          <a:bodyPr anchor="t" rtlCol="false" tIns="0" lIns="0" bIns="0" rIns="0">
            <a:spAutoFit/>
          </a:bodyPr>
          <a:lstStyle/>
          <a:p>
            <a:pPr algn="ctr">
              <a:lnSpc>
                <a:spcPts val="6999"/>
              </a:lnSpc>
            </a:pPr>
            <a:r>
              <a:rPr lang="en-US" sz="4999">
                <a:solidFill>
                  <a:srgbClr val="FFFFFF"/>
                </a:solidFill>
                <a:latin typeface="Noto Serif Display"/>
              </a:rPr>
              <a:t>Quản lý sản phẩm</a:t>
            </a:r>
          </a:p>
        </p:txBody>
      </p:sp>
      <p:grpSp>
        <p:nvGrpSpPr>
          <p:cNvPr name="Group 12" id="12"/>
          <p:cNvGrpSpPr/>
          <p:nvPr/>
        </p:nvGrpSpPr>
        <p:grpSpPr>
          <a:xfrm rot="0">
            <a:off x="14232690" y="3517629"/>
            <a:ext cx="4055310" cy="2967366"/>
            <a:chOff x="0" y="0"/>
            <a:chExt cx="1068065" cy="781528"/>
          </a:xfrm>
        </p:grpSpPr>
        <p:sp>
          <p:nvSpPr>
            <p:cNvPr name="Freeform 13" id="13"/>
            <p:cNvSpPr/>
            <p:nvPr/>
          </p:nvSpPr>
          <p:spPr>
            <a:xfrm flipH="false" flipV="false" rot="0">
              <a:off x="0" y="0"/>
              <a:ext cx="1068065" cy="781528"/>
            </a:xfrm>
            <a:custGeom>
              <a:avLst/>
              <a:gdLst/>
              <a:ahLst/>
              <a:cxnLst/>
              <a:rect r="r" b="b" t="t" l="l"/>
              <a:pathLst>
                <a:path h="781528" w="1068065">
                  <a:moveTo>
                    <a:pt x="97363" y="0"/>
                  </a:moveTo>
                  <a:lnTo>
                    <a:pt x="970702" y="0"/>
                  </a:lnTo>
                  <a:cubicBezTo>
                    <a:pt x="1024474" y="0"/>
                    <a:pt x="1068065" y="43591"/>
                    <a:pt x="1068065" y="97363"/>
                  </a:cubicBezTo>
                  <a:lnTo>
                    <a:pt x="1068065" y="684165"/>
                  </a:lnTo>
                  <a:cubicBezTo>
                    <a:pt x="1068065" y="737937"/>
                    <a:pt x="1024474" y="781528"/>
                    <a:pt x="970702" y="781528"/>
                  </a:cubicBezTo>
                  <a:lnTo>
                    <a:pt x="97363" y="781528"/>
                  </a:lnTo>
                  <a:cubicBezTo>
                    <a:pt x="43591" y="781528"/>
                    <a:pt x="0" y="737937"/>
                    <a:pt x="0" y="684165"/>
                  </a:cubicBezTo>
                  <a:lnTo>
                    <a:pt x="0" y="97363"/>
                  </a:lnTo>
                  <a:cubicBezTo>
                    <a:pt x="0" y="43591"/>
                    <a:pt x="43591" y="0"/>
                    <a:pt x="97363" y="0"/>
                  </a:cubicBezTo>
                  <a:close/>
                </a:path>
              </a:pathLst>
            </a:custGeom>
            <a:gradFill rotWithShape="true">
              <a:gsLst>
                <a:gs pos="0">
                  <a:srgbClr val="CDFFD8">
                    <a:alpha val="100000"/>
                  </a:srgbClr>
                </a:gs>
                <a:gs pos="100000">
                  <a:srgbClr val="94B9FF">
                    <a:alpha val="100000"/>
                  </a:srgbClr>
                </a:gs>
              </a:gsLst>
              <a:lin ang="0"/>
            </a:gradFill>
          </p:spPr>
        </p:sp>
        <p:sp>
          <p:nvSpPr>
            <p:cNvPr name="TextBox 14" id="14"/>
            <p:cNvSpPr txBox="true"/>
            <p:nvPr/>
          </p:nvSpPr>
          <p:spPr>
            <a:xfrm>
              <a:off x="0" y="-66675"/>
              <a:ext cx="1068065" cy="848203"/>
            </a:xfrm>
            <a:prstGeom prst="rect">
              <a:avLst/>
            </a:prstGeom>
          </p:spPr>
          <p:txBody>
            <a:bodyPr anchor="ctr" rtlCol="false" tIns="50800" lIns="50800" bIns="50800" rIns="50800"/>
            <a:lstStyle/>
            <a:p>
              <a:pPr algn="ctr">
                <a:lnSpc>
                  <a:spcPts val="3359"/>
                </a:lnSpc>
              </a:pPr>
            </a:p>
          </p:txBody>
        </p:sp>
      </p:grpSp>
      <p:sp>
        <p:nvSpPr>
          <p:cNvPr name="TextBox 15" id="15"/>
          <p:cNvSpPr txBox="true"/>
          <p:nvPr/>
        </p:nvSpPr>
        <p:spPr>
          <a:xfrm rot="0">
            <a:off x="14641309" y="3888156"/>
            <a:ext cx="3238073" cy="2159635"/>
          </a:xfrm>
          <a:prstGeom prst="rect">
            <a:avLst/>
          </a:prstGeom>
        </p:spPr>
        <p:txBody>
          <a:bodyPr anchor="t" rtlCol="false" tIns="0" lIns="0" bIns="0" rIns="0">
            <a:spAutoFit/>
          </a:bodyPr>
          <a:lstStyle/>
          <a:p>
            <a:pPr algn="ctr">
              <a:lnSpc>
                <a:spcPts val="4339"/>
              </a:lnSpc>
              <a:spcBef>
                <a:spcPct val="0"/>
              </a:spcBef>
            </a:pPr>
            <a:r>
              <a:rPr lang="en-US" sz="3099">
                <a:solidFill>
                  <a:srgbClr val="000000"/>
                </a:solidFill>
                <a:latin typeface="Josefin Sans Bold"/>
              </a:rPr>
              <a:t>Người quản trị có thể quản lý tát cả các sản phẩm</a:t>
            </a:r>
          </a:p>
        </p:txBody>
      </p:sp>
      <p:pic>
        <p:nvPicPr>
          <p:cNvPr name="Picture 16" id="16"/>
          <p:cNvPicPr>
            <a:picLocks noChangeAspect="true"/>
          </p:cNvPicPr>
          <p:nvPr/>
        </p:nvPicPr>
        <p:blipFill>
          <a:blip r:embed="rId8"/>
          <a:srcRect l="0" t="0" r="0" b="0"/>
          <a:stretch>
            <a:fillRect/>
          </a:stretch>
        </p:blipFill>
        <p:spPr>
          <a:xfrm flipH="false" flipV="false" rot="0">
            <a:off x="12828638" y="4887343"/>
            <a:ext cx="1168907" cy="227937"/>
          </a:xfrm>
          <a:prstGeom prst="rect">
            <a:avLst/>
          </a:prstGeom>
        </p:spPr>
      </p:pic>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2B4B82"/>
        </a:solidFill>
      </p:bgPr>
    </p:bg>
    <p:spTree>
      <p:nvGrpSpPr>
        <p:cNvPr id="1" name=""/>
        <p:cNvGrpSpPr/>
        <p:nvPr/>
      </p:nvGrpSpPr>
      <p:grpSpPr>
        <a:xfrm>
          <a:off x="0" y="0"/>
          <a:ext cx="0" cy="0"/>
          <a:chOff x="0" y="0"/>
          <a:chExt cx="0" cy="0"/>
        </a:xfrm>
      </p:grpSpPr>
      <p:grpSp>
        <p:nvGrpSpPr>
          <p:cNvPr name="Group 2" id="2"/>
          <p:cNvGrpSpPr/>
          <p:nvPr/>
        </p:nvGrpSpPr>
        <p:grpSpPr>
          <a:xfrm rot="0">
            <a:off x="529743" y="293974"/>
            <a:ext cx="1162094" cy="1099053"/>
            <a:chOff x="0" y="0"/>
            <a:chExt cx="306066" cy="289463"/>
          </a:xfrm>
        </p:grpSpPr>
        <p:sp>
          <p:nvSpPr>
            <p:cNvPr name="Freeform 3" id="3"/>
            <p:cNvSpPr/>
            <p:nvPr/>
          </p:nvSpPr>
          <p:spPr>
            <a:xfrm flipH="false" flipV="false" rot="0">
              <a:off x="0" y="0"/>
              <a:ext cx="306066" cy="289463"/>
            </a:xfrm>
            <a:custGeom>
              <a:avLst/>
              <a:gdLst/>
              <a:ahLst/>
              <a:cxnLst/>
              <a:rect r="r" b="b" t="t" l="l"/>
              <a:pathLst>
                <a:path h="289463" w="306066">
                  <a:moveTo>
                    <a:pt x="144731" y="0"/>
                  </a:moveTo>
                  <a:lnTo>
                    <a:pt x="161335" y="0"/>
                  </a:lnTo>
                  <a:cubicBezTo>
                    <a:pt x="241267" y="0"/>
                    <a:pt x="306066" y="64798"/>
                    <a:pt x="306066" y="144731"/>
                  </a:cubicBezTo>
                  <a:lnTo>
                    <a:pt x="306066" y="144731"/>
                  </a:lnTo>
                  <a:cubicBezTo>
                    <a:pt x="306066" y="183116"/>
                    <a:pt x="290817" y="219929"/>
                    <a:pt x="263675" y="247072"/>
                  </a:cubicBezTo>
                  <a:cubicBezTo>
                    <a:pt x="236533" y="274214"/>
                    <a:pt x="199720" y="289463"/>
                    <a:pt x="161335" y="289463"/>
                  </a:cubicBezTo>
                  <a:lnTo>
                    <a:pt x="144731" y="289463"/>
                  </a:lnTo>
                  <a:cubicBezTo>
                    <a:pt x="106346" y="289463"/>
                    <a:pt x="69533" y="274214"/>
                    <a:pt x="42391" y="247072"/>
                  </a:cubicBezTo>
                  <a:cubicBezTo>
                    <a:pt x="15248" y="219929"/>
                    <a:pt x="0" y="183116"/>
                    <a:pt x="0" y="144731"/>
                  </a:cubicBezTo>
                  <a:lnTo>
                    <a:pt x="0" y="144731"/>
                  </a:lnTo>
                  <a:cubicBezTo>
                    <a:pt x="0" y="106346"/>
                    <a:pt x="15248" y="69533"/>
                    <a:pt x="42391" y="42391"/>
                  </a:cubicBezTo>
                  <a:cubicBezTo>
                    <a:pt x="69533" y="15248"/>
                    <a:pt x="106346" y="0"/>
                    <a:pt x="144731" y="0"/>
                  </a:cubicBezTo>
                  <a:close/>
                </a:path>
              </a:pathLst>
            </a:custGeom>
            <a:solidFill>
              <a:srgbClr val="C1FF72"/>
            </a:solidFill>
          </p:spPr>
        </p:sp>
        <p:sp>
          <p:nvSpPr>
            <p:cNvPr name="TextBox 4" id="4"/>
            <p:cNvSpPr txBox="true"/>
            <p:nvPr/>
          </p:nvSpPr>
          <p:spPr>
            <a:xfrm>
              <a:off x="0" y="-66675"/>
              <a:ext cx="306066" cy="356138"/>
            </a:xfrm>
            <a:prstGeom prst="rect">
              <a:avLst/>
            </a:prstGeom>
          </p:spPr>
          <p:txBody>
            <a:bodyPr anchor="ctr" rtlCol="false" tIns="50800" lIns="50800" bIns="50800" rIns="50800"/>
            <a:lstStyle/>
            <a:p>
              <a:pPr algn="ctr">
                <a:lnSpc>
                  <a:spcPts val="3359"/>
                </a:lnSpc>
              </a:pPr>
            </a:p>
          </p:txBody>
        </p:sp>
      </p:grpSp>
      <p:pic>
        <p:nvPicPr>
          <p:cNvPr name="Picture 5" id="5"/>
          <p:cNvPicPr>
            <a:picLocks noChangeAspect="true"/>
          </p:cNvPicPr>
          <p:nvPr/>
        </p:nvPicPr>
        <p:blipFill>
          <a:blip r:embed="rId2"/>
          <a:srcRect l="0" t="0" r="0" b="0"/>
          <a:stretch>
            <a:fillRect/>
          </a:stretch>
        </p:blipFill>
        <p:spPr>
          <a:xfrm flipH="false" flipV="false" rot="0">
            <a:off x="13385985" y="7909523"/>
            <a:ext cx="4902015" cy="2377477"/>
          </a:xfrm>
          <a:prstGeom prst="rect">
            <a:avLst/>
          </a:prstGeom>
        </p:spPr>
      </p:pic>
      <p:sp>
        <p:nvSpPr>
          <p:cNvPr name="AutoShape 6" id="6"/>
          <p:cNvSpPr/>
          <p:nvPr/>
        </p:nvSpPr>
        <p:spPr>
          <a:xfrm>
            <a:off x="1691837" y="5124450"/>
            <a:ext cx="12962430" cy="0"/>
          </a:xfrm>
          <a:prstGeom prst="line">
            <a:avLst/>
          </a:prstGeom>
          <a:ln cap="flat" w="38100">
            <a:solidFill>
              <a:srgbClr val="FFFFFF"/>
            </a:solidFill>
            <a:prstDash val="solid"/>
            <a:headEnd type="none" len="sm" w="sm"/>
            <a:tailEnd type="none" len="sm" w="sm"/>
          </a:ln>
        </p:spPr>
      </p:sp>
      <p:sp>
        <p:nvSpPr>
          <p:cNvPr name="AutoShape 7" id="7"/>
          <p:cNvSpPr/>
          <p:nvPr/>
        </p:nvSpPr>
        <p:spPr>
          <a:xfrm>
            <a:off x="4627952" y="2604504"/>
            <a:ext cx="0" cy="4604600"/>
          </a:xfrm>
          <a:prstGeom prst="line">
            <a:avLst/>
          </a:prstGeom>
          <a:ln cap="flat" w="38100">
            <a:solidFill>
              <a:srgbClr val="FFFFFF"/>
            </a:solidFill>
            <a:prstDash val="solid"/>
            <a:headEnd type="none" len="sm" w="sm"/>
            <a:tailEnd type="none" len="sm" w="sm"/>
          </a:ln>
        </p:spPr>
      </p:sp>
      <p:sp>
        <p:nvSpPr>
          <p:cNvPr name="Freeform 8" id="8"/>
          <p:cNvSpPr/>
          <p:nvPr/>
        </p:nvSpPr>
        <p:spPr>
          <a:xfrm flipH="false" flipV="false" rot="0">
            <a:off x="5055196" y="2540459"/>
            <a:ext cx="622677" cy="622677"/>
          </a:xfrm>
          <a:custGeom>
            <a:avLst/>
            <a:gdLst/>
            <a:ahLst/>
            <a:cxnLst/>
            <a:rect r="r" b="b" t="t" l="l"/>
            <a:pathLst>
              <a:path h="622677" w="622677">
                <a:moveTo>
                  <a:pt x="0" y="0"/>
                </a:moveTo>
                <a:lnTo>
                  <a:pt x="622677" y="0"/>
                </a:lnTo>
                <a:lnTo>
                  <a:pt x="622677" y="622677"/>
                </a:lnTo>
                <a:lnTo>
                  <a:pt x="0" y="622677"/>
                </a:lnTo>
                <a:lnTo>
                  <a:pt x="0" y="0"/>
                </a:lnTo>
                <a:close/>
              </a:path>
            </a:pathLst>
          </a:custGeom>
          <a:blipFill>
            <a:blip r:embed="rId3"/>
            <a:stretch>
              <a:fillRect l="0" t="0" r="0" b="0"/>
            </a:stretch>
          </a:blipFill>
        </p:spPr>
      </p:sp>
      <p:sp>
        <p:nvSpPr>
          <p:cNvPr name="TextBox 9" id="9"/>
          <p:cNvSpPr txBox="true"/>
          <p:nvPr/>
        </p:nvSpPr>
        <p:spPr>
          <a:xfrm rot="0">
            <a:off x="-321336" y="3529908"/>
            <a:ext cx="6649977" cy="530860"/>
          </a:xfrm>
          <a:prstGeom prst="rect">
            <a:avLst/>
          </a:prstGeom>
        </p:spPr>
        <p:txBody>
          <a:bodyPr anchor="t" rtlCol="false" tIns="0" lIns="0" bIns="0" rIns="0">
            <a:spAutoFit/>
          </a:bodyPr>
          <a:lstStyle/>
          <a:p>
            <a:pPr algn="ctr">
              <a:lnSpc>
                <a:spcPts val="4339"/>
              </a:lnSpc>
              <a:spcBef>
                <a:spcPct val="0"/>
              </a:spcBef>
            </a:pPr>
            <a:r>
              <a:rPr lang="en-US" sz="3099">
                <a:solidFill>
                  <a:srgbClr val="FFFFFF"/>
                </a:solidFill>
                <a:latin typeface="Josefin Sans Bold"/>
              </a:rPr>
              <a:t>Hoàn thành</a:t>
            </a:r>
          </a:p>
        </p:txBody>
      </p:sp>
      <p:sp>
        <p:nvSpPr>
          <p:cNvPr name="Freeform 10" id="10"/>
          <p:cNvSpPr/>
          <p:nvPr/>
        </p:nvSpPr>
        <p:spPr>
          <a:xfrm flipH="false" flipV="false" rot="0">
            <a:off x="5055196" y="3171391"/>
            <a:ext cx="622677" cy="622677"/>
          </a:xfrm>
          <a:custGeom>
            <a:avLst/>
            <a:gdLst/>
            <a:ahLst/>
            <a:cxnLst/>
            <a:rect r="r" b="b" t="t" l="l"/>
            <a:pathLst>
              <a:path h="622677" w="622677">
                <a:moveTo>
                  <a:pt x="0" y="0"/>
                </a:moveTo>
                <a:lnTo>
                  <a:pt x="622677" y="0"/>
                </a:lnTo>
                <a:lnTo>
                  <a:pt x="622677" y="622678"/>
                </a:lnTo>
                <a:lnTo>
                  <a:pt x="0" y="622678"/>
                </a:lnTo>
                <a:lnTo>
                  <a:pt x="0" y="0"/>
                </a:lnTo>
                <a:close/>
              </a:path>
            </a:pathLst>
          </a:custGeom>
          <a:blipFill>
            <a:blip r:embed="rId3"/>
            <a:stretch>
              <a:fillRect l="0" t="0" r="0" b="0"/>
            </a:stretch>
          </a:blipFill>
        </p:spPr>
      </p:sp>
      <p:sp>
        <p:nvSpPr>
          <p:cNvPr name="Freeform 11" id="11"/>
          <p:cNvSpPr/>
          <p:nvPr/>
        </p:nvSpPr>
        <p:spPr>
          <a:xfrm flipH="false" flipV="false" rot="0">
            <a:off x="5055196" y="3647641"/>
            <a:ext cx="622677" cy="622677"/>
          </a:xfrm>
          <a:custGeom>
            <a:avLst/>
            <a:gdLst/>
            <a:ahLst/>
            <a:cxnLst/>
            <a:rect r="r" b="b" t="t" l="l"/>
            <a:pathLst>
              <a:path h="622677" w="622677">
                <a:moveTo>
                  <a:pt x="0" y="0"/>
                </a:moveTo>
                <a:lnTo>
                  <a:pt x="622677" y="0"/>
                </a:lnTo>
                <a:lnTo>
                  <a:pt x="622677" y="622678"/>
                </a:lnTo>
                <a:lnTo>
                  <a:pt x="0" y="622678"/>
                </a:lnTo>
                <a:lnTo>
                  <a:pt x="0" y="0"/>
                </a:lnTo>
                <a:close/>
              </a:path>
            </a:pathLst>
          </a:custGeom>
          <a:blipFill>
            <a:blip r:embed="rId3"/>
            <a:stretch>
              <a:fillRect l="0" t="0" r="0" b="0"/>
            </a:stretch>
          </a:blipFill>
        </p:spPr>
      </p:sp>
      <p:sp>
        <p:nvSpPr>
          <p:cNvPr name="Freeform 12" id="12"/>
          <p:cNvSpPr/>
          <p:nvPr/>
        </p:nvSpPr>
        <p:spPr>
          <a:xfrm flipH="false" flipV="false" rot="0">
            <a:off x="5055196" y="4270319"/>
            <a:ext cx="622677" cy="622677"/>
          </a:xfrm>
          <a:custGeom>
            <a:avLst/>
            <a:gdLst/>
            <a:ahLst/>
            <a:cxnLst/>
            <a:rect r="r" b="b" t="t" l="l"/>
            <a:pathLst>
              <a:path h="622677" w="622677">
                <a:moveTo>
                  <a:pt x="0" y="0"/>
                </a:moveTo>
                <a:lnTo>
                  <a:pt x="622677" y="0"/>
                </a:lnTo>
                <a:lnTo>
                  <a:pt x="622677" y="622677"/>
                </a:lnTo>
                <a:lnTo>
                  <a:pt x="0" y="622677"/>
                </a:lnTo>
                <a:lnTo>
                  <a:pt x="0" y="0"/>
                </a:lnTo>
                <a:close/>
              </a:path>
            </a:pathLst>
          </a:custGeom>
          <a:blipFill>
            <a:blip r:embed="rId3"/>
            <a:stretch>
              <a:fillRect l="0" t="0" r="0" b="0"/>
            </a:stretch>
          </a:blipFill>
        </p:spPr>
      </p:sp>
      <p:sp>
        <p:nvSpPr>
          <p:cNvPr name="Freeform 13" id="13"/>
          <p:cNvSpPr/>
          <p:nvPr/>
        </p:nvSpPr>
        <p:spPr>
          <a:xfrm flipH="false" flipV="false" rot="0">
            <a:off x="5250691" y="5619750"/>
            <a:ext cx="231688" cy="229160"/>
          </a:xfrm>
          <a:custGeom>
            <a:avLst/>
            <a:gdLst/>
            <a:ahLst/>
            <a:cxnLst/>
            <a:rect r="r" b="b" t="t" l="l"/>
            <a:pathLst>
              <a:path h="229160" w="231688">
                <a:moveTo>
                  <a:pt x="0" y="0"/>
                </a:moveTo>
                <a:lnTo>
                  <a:pt x="231687" y="0"/>
                </a:lnTo>
                <a:lnTo>
                  <a:pt x="231687" y="229160"/>
                </a:lnTo>
                <a:lnTo>
                  <a:pt x="0" y="22916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4" id="14"/>
          <p:cNvSpPr txBox="true"/>
          <p:nvPr/>
        </p:nvSpPr>
        <p:spPr>
          <a:xfrm rot="0">
            <a:off x="965236" y="414312"/>
            <a:ext cx="291108" cy="705486"/>
          </a:xfrm>
          <a:prstGeom prst="rect">
            <a:avLst/>
          </a:prstGeom>
        </p:spPr>
        <p:txBody>
          <a:bodyPr anchor="t" rtlCol="false" tIns="0" lIns="0" bIns="0" rIns="0">
            <a:spAutoFit/>
          </a:bodyPr>
          <a:lstStyle/>
          <a:p>
            <a:pPr algn="ctr" marL="0" indent="0" lvl="0">
              <a:lnSpc>
                <a:spcPts val="5739"/>
              </a:lnSpc>
              <a:spcBef>
                <a:spcPct val="0"/>
              </a:spcBef>
            </a:pPr>
            <a:r>
              <a:rPr lang="en-US" sz="4099">
                <a:solidFill>
                  <a:srgbClr val="000000"/>
                </a:solidFill>
                <a:latin typeface="Noto Serif Display"/>
              </a:rPr>
              <a:t>4</a:t>
            </a:r>
          </a:p>
        </p:txBody>
      </p:sp>
      <p:sp>
        <p:nvSpPr>
          <p:cNvPr name="TextBox 15" id="15"/>
          <p:cNvSpPr txBox="true"/>
          <p:nvPr/>
        </p:nvSpPr>
        <p:spPr>
          <a:xfrm rot="0">
            <a:off x="529743" y="344779"/>
            <a:ext cx="11597795" cy="844551"/>
          </a:xfrm>
          <a:prstGeom prst="rect">
            <a:avLst/>
          </a:prstGeom>
        </p:spPr>
        <p:txBody>
          <a:bodyPr anchor="t" rtlCol="false" tIns="0" lIns="0" bIns="0" rIns="0">
            <a:spAutoFit/>
          </a:bodyPr>
          <a:lstStyle/>
          <a:p>
            <a:pPr algn="ctr">
              <a:lnSpc>
                <a:spcPts val="6999"/>
              </a:lnSpc>
            </a:pPr>
            <a:r>
              <a:rPr lang="en-US" sz="4999">
                <a:solidFill>
                  <a:srgbClr val="FFFFFF"/>
                </a:solidFill>
                <a:latin typeface="Noto Serif Display"/>
              </a:rPr>
              <a:t>Kết luận và hướng phát triển</a:t>
            </a:r>
          </a:p>
        </p:txBody>
      </p:sp>
      <p:sp>
        <p:nvSpPr>
          <p:cNvPr name="TextBox 16" id="16"/>
          <p:cNvSpPr txBox="true"/>
          <p:nvPr/>
        </p:nvSpPr>
        <p:spPr>
          <a:xfrm rot="0">
            <a:off x="-321336" y="5553075"/>
            <a:ext cx="6649977" cy="1073785"/>
          </a:xfrm>
          <a:prstGeom prst="rect">
            <a:avLst/>
          </a:prstGeom>
        </p:spPr>
        <p:txBody>
          <a:bodyPr anchor="t" rtlCol="false" tIns="0" lIns="0" bIns="0" rIns="0">
            <a:spAutoFit/>
          </a:bodyPr>
          <a:lstStyle/>
          <a:p>
            <a:pPr algn="ctr">
              <a:lnSpc>
                <a:spcPts val="4339"/>
              </a:lnSpc>
            </a:pPr>
            <a:r>
              <a:rPr lang="en-US" sz="3099">
                <a:solidFill>
                  <a:srgbClr val="FFFFFF"/>
                </a:solidFill>
                <a:latin typeface="Josefin Sans Bold"/>
              </a:rPr>
              <a:t>Phần chưa</a:t>
            </a:r>
          </a:p>
          <a:p>
            <a:pPr algn="ctr">
              <a:lnSpc>
                <a:spcPts val="4339"/>
              </a:lnSpc>
              <a:spcBef>
                <a:spcPct val="0"/>
              </a:spcBef>
            </a:pPr>
            <a:r>
              <a:rPr lang="en-US" sz="3099">
                <a:solidFill>
                  <a:srgbClr val="FFFFFF"/>
                </a:solidFill>
                <a:latin typeface="Josefin Sans Bold"/>
              </a:rPr>
              <a:t>hoàn thành</a:t>
            </a:r>
          </a:p>
        </p:txBody>
      </p:sp>
      <p:sp>
        <p:nvSpPr>
          <p:cNvPr name="TextBox 17" id="17"/>
          <p:cNvSpPr txBox="true"/>
          <p:nvPr/>
        </p:nvSpPr>
        <p:spPr>
          <a:xfrm rot="0">
            <a:off x="3778649" y="2632275"/>
            <a:ext cx="11857620" cy="530860"/>
          </a:xfrm>
          <a:prstGeom prst="rect">
            <a:avLst/>
          </a:prstGeom>
        </p:spPr>
        <p:txBody>
          <a:bodyPr anchor="t" rtlCol="false" tIns="0" lIns="0" bIns="0" rIns="0">
            <a:spAutoFit/>
          </a:bodyPr>
          <a:lstStyle/>
          <a:p>
            <a:pPr algn="ctr">
              <a:lnSpc>
                <a:spcPts val="4339"/>
              </a:lnSpc>
              <a:spcBef>
                <a:spcPct val="0"/>
              </a:spcBef>
            </a:pPr>
            <a:r>
              <a:rPr lang="en-US" sz="3099">
                <a:solidFill>
                  <a:srgbClr val="FFFFFF"/>
                </a:solidFill>
                <a:latin typeface="Josefin Sans Bold"/>
              </a:rPr>
              <a:t>Hoàn thành thiết kế và đặc tả hệ thống</a:t>
            </a:r>
          </a:p>
        </p:txBody>
      </p:sp>
      <p:sp>
        <p:nvSpPr>
          <p:cNvPr name="TextBox 18" id="18"/>
          <p:cNvSpPr txBox="true"/>
          <p:nvPr/>
        </p:nvSpPr>
        <p:spPr>
          <a:xfrm rot="0">
            <a:off x="5401680" y="4282889"/>
            <a:ext cx="11857620" cy="530860"/>
          </a:xfrm>
          <a:prstGeom prst="rect">
            <a:avLst/>
          </a:prstGeom>
        </p:spPr>
        <p:txBody>
          <a:bodyPr anchor="t" rtlCol="false" tIns="0" lIns="0" bIns="0" rIns="0">
            <a:spAutoFit/>
          </a:bodyPr>
          <a:lstStyle/>
          <a:p>
            <a:pPr algn="ctr">
              <a:lnSpc>
                <a:spcPts val="4339"/>
              </a:lnSpc>
              <a:spcBef>
                <a:spcPct val="0"/>
              </a:spcBef>
            </a:pPr>
            <a:r>
              <a:rPr lang="en-US" sz="3099">
                <a:solidFill>
                  <a:srgbClr val="FFFFFF"/>
                </a:solidFill>
                <a:latin typeface="Josefin Sans Bold"/>
              </a:rPr>
              <a:t>Đáp ứng được nhu cầu của người sử dụng, người quản trị</a:t>
            </a:r>
          </a:p>
        </p:txBody>
      </p:sp>
      <p:sp>
        <p:nvSpPr>
          <p:cNvPr name="TextBox 19" id="19"/>
          <p:cNvSpPr txBox="true"/>
          <p:nvPr/>
        </p:nvSpPr>
        <p:spPr>
          <a:xfrm rot="0">
            <a:off x="3003652" y="3727394"/>
            <a:ext cx="11857620" cy="530860"/>
          </a:xfrm>
          <a:prstGeom prst="rect">
            <a:avLst/>
          </a:prstGeom>
        </p:spPr>
        <p:txBody>
          <a:bodyPr anchor="t" rtlCol="false" tIns="0" lIns="0" bIns="0" rIns="0">
            <a:spAutoFit/>
          </a:bodyPr>
          <a:lstStyle/>
          <a:p>
            <a:pPr algn="ctr">
              <a:lnSpc>
                <a:spcPts val="4339"/>
              </a:lnSpc>
              <a:spcBef>
                <a:spcPct val="0"/>
              </a:spcBef>
            </a:pPr>
            <a:r>
              <a:rPr lang="en-US" sz="3099">
                <a:solidFill>
                  <a:srgbClr val="FFFFFF"/>
                </a:solidFill>
                <a:latin typeface="Josefin Sans Bold"/>
              </a:rPr>
              <a:t>Giao diện đơn giản dễ sử dụng</a:t>
            </a:r>
          </a:p>
        </p:txBody>
      </p:sp>
      <p:sp>
        <p:nvSpPr>
          <p:cNvPr name="TextBox 20" id="20"/>
          <p:cNvSpPr txBox="true"/>
          <p:nvPr/>
        </p:nvSpPr>
        <p:spPr>
          <a:xfrm rot="0">
            <a:off x="5677873" y="3183962"/>
            <a:ext cx="11857620" cy="530860"/>
          </a:xfrm>
          <a:prstGeom prst="rect">
            <a:avLst/>
          </a:prstGeom>
        </p:spPr>
        <p:txBody>
          <a:bodyPr anchor="t" rtlCol="false" tIns="0" lIns="0" bIns="0" rIns="0">
            <a:spAutoFit/>
          </a:bodyPr>
          <a:lstStyle/>
          <a:p>
            <a:pPr algn="ctr">
              <a:lnSpc>
                <a:spcPts val="4339"/>
              </a:lnSpc>
              <a:spcBef>
                <a:spcPct val="0"/>
              </a:spcBef>
            </a:pPr>
            <a:r>
              <a:rPr lang="en-US" sz="3099">
                <a:solidFill>
                  <a:srgbClr val="FFFFFF"/>
                </a:solidFill>
                <a:latin typeface="Josefin Sans Bold"/>
              </a:rPr>
              <a:t>Website có thể sử dụng được và đầy đủ chức năng đã đề ra</a:t>
            </a:r>
          </a:p>
        </p:txBody>
      </p:sp>
      <p:sp>
        <p:nvSpPr>
          <p:cNvPr name="TextBox 21" id="21"/>
          <p:cNvSpPr txBox="true"/>
          <p:nvPr/>
        </p:nvSpPr>
        <p:spPr>
          <a:xfrm rot="0">
            <a:off x="5892833" y="5320982"/>
            <a:ext cx="11857620" cy="530860"/>
          </a:xfrm>
          <a:prstGeom prst="rect">
            <a:avLst/>
          </a:prstGeom>
        </p:spPr>
        <p:txBody>
          <a:bodyPr anchor="t" rtlCol="false" tIns="0" lIns="0" bIns="0" rIns="0">
            <a:spAutoFit/>
          </a:bodyPr>
          <a:lstStyle/>
          <a:p>
            <a:pPr algn="ctr">
              <a:lnSpc>
                <a:spcPts val="4339"/>
              </a:lnSpc>
              <a:spcBef>
                <a:spcPct val="0"/>
              </a:spcBef>
            </a:pPr>
            <a:r>
              <a:rPr lang="en-US" sz="3099">
                <a:solidFill>
                  <a:srgbClr val="FFFFFF"/>
                </a:solidFill>
                <a:latin typeface="Josefin Sans Bold"/>
              </a:rPr>
              <a:t>Website vẫn còn tồn tại một vài thiếu sót, giao diện chưa đẹp</a:t>
            </a:r>
          </a:p>
        </p:txBody>
      </p:sp>
      <p:sp>
        <p:nvSpPr>
          <p:cNvPr name="Freeform 22" id="22"/>
          <p:cNvSpPr/>
          <p:nvPr/>
        </p:nvSpPr>
        <p:spPr>
          <a:xfrm flipH="false" flipV="false" rot="0">
            <a:off x="5250691" y="6160135"/>
            <a:ext cx="231688" cy="229160"/>
          </a:xfrm>
          <a:custGeom>
            <a:avLst/>
            <a:gdLst/>
            <a:ahLst/>
            <a:cxnLst/>
            <a:rect r="r" b="b" t="t" l="l"/>
            <a:pathLst>
              <a:path h="229160" w="231688">
                <a:moveTo>
                  <a:pt x="0" y="0"/>
                </a:moveTo>
                <a:lnTo>
                  <a:pt x="231687" y="0"/>
                </a:lnTo>
                <a:lnTo>
                  <a:pt x="231687" y="229161"/>
                </a:lnTo>
                <a:lnTo>
                  <a:pt x="0" y="22916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23" id="23"/>
          <p:cNvSpPr txBox="true"/>
          <p:nvPr/>
        </p:nvSpPr>
        <p:spPr>
          <a:xfrm rot="0">
            <a:off x="5892833" y="5928183"/>
            <a:ext cx="11857620" cy="530860"/>
          </a:xfrm>
          <a:prstGeom prst="rect">
            <a:avLst/>
          </a:prstGeom>
        </p:spPr>
        <p:txBody>
          <a:bodyPr anchor="t" rtlCol="false" tIns="0" lIns="0" bIns="0" rIns="0">
            <a:spAutoFit/>
          </a:bodyPr>
          <a:lstStyle/>
          <a:p>
            <a:pPr algn="ctr">
              <a:lnSpc>
                <a:spcPts val="4339"/>
              </a:lnSpc>
              <a:spcBef>
                <a:spcPct val="0"/>
              </a:spcBef>
            </a:pPr>
            <a:r>
              <a:rPr lang="en-US" sz="3099">
                <a:solidFill>
                  <a:srgbClr val="FFFFFF"/>
                </a:solidFill>
                <a:latin typeface="Josefin Sans Bold"/>
              </a:rPr>
              <a:t>Chưa xây dựng được nhiều chức năng nổi bật khi tạo website</a:t>
            </a:r>
          </a:p>
        </p:txBody>
      </p:sp>
      <p:sp>
        <p:nvSpPr>
          <p:cNvPr name="Freeform 24" id="24"/>
          <p:cNvSpPr/>
          <p:nvPr/>
        </p:nvSpPr>
        <p:spPr>
          <a:xfrm flipH="false" flipV="false" rot="0">
            <a:off x="5250691" y="6719571"/>
            <a:ext cx="231688" cy="229160"/>
          </a:xfrm>
          <a:custGeom>
            <a:avLst/>
            <a:gdLst/>
            <a:ahLst/>
            <a:cxnLst/>
            <a:rect r="r" b="b" t="t" l="l"/>
            <a:pathLst>
              <a:path h="229160" w="231688">
                <a:moveTo>
                  <a:pt x="0" y="0"/>
                </a:moveTo>
                <a:lnTo>
                  <a:pt x="231687" y="0"/>
                </a:lnTo>
                <a:lnTo>
                  <a:pt x="231687" y="229160"/>
                </a:lnTo>
                <a:lnTo>
                  <a:pt x="0" y="22916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25" id="25"/>
          <p:cNvSpPr txBox="true"/>
          <p:nvPr/>
        </p:nvSpPr>
        <p:spPr>
          <a:xfrm rot="0">
            <a:off x="6082453" y="6560185"/>
            <a:ext cx="11857620" cy="1073785"/>
          </a:xfrm>
          <a:prstGeom prst="rect">
            <a:avLst/>
          </a:prstGeom>
        </p:spPr>
        <p:txBody>
          <a:bodyPr anchor="t" rtlCol="false" tIns="0" lIns="0" bIns="0" rIns="0">
            <a:spAutoFit/>
          </a:bodyPr>
          <a:lstStyle/>
          <a:p>
            <a:pPr algn="l">
              <a:lnSpc>
                <a:spcPts val="4339"/>
              </a:lnSpc>
              <a:spcBef>
                <a:spcPct val="0"/>
              </a:spcBef>
            </a:pPr>
            <a:r>
              <a:rPr lang="en-US" sz="3099">
                <a:solidFill>
                  <a:srgbClr val="FFFFFF"/>
                </a:solidFill>
                <a:latin typeface="Josefin Sans Bold"/>
              </a:rPr>
              <a:t>Một số chức năng còn hạn chế, chưa đáp ứng được hết nhu cầu công việc</a:t>
            </a:r>
          </a:p>
        </p:txBody>
      </p:sp>
      <p:sp>
        <p:nvSpPr>
          <p:cNvPr name="Freeform 26" id="26"/>
          <p:cNvSpPr/>
          <p:nvPr/>
        </p:nvSpPr>
        <p:spPr>
          <a:xfrm flipH="false" flipV="false" rot="0">
            <a:off x="1952518" y="1255344"/>
            <a:ext cx="1002791" cy="951739"/>
          </a:xfrm>
          <a:custGeom>
            <a:avLst/>
            <a:gdLst/>
            <a:ahLst/>
            <a:cxnLst/>
            <a:rect r="r" b="b" t="t" l="l"/>
            <a:pathLst>
              <a:path h="951739" w="1002791">
                <a:moveTo>
                  <a:pt x="0" y="0"/>
                </a:moveTo>
                <a:lnTo>
                  <a:pt x="1002790" y="0"/>
                </a:lnTo>
                <a:lnTo>
                  <a:pt x="1002790" y="951740"/>
                </a:lnTo>
                <a:lnTo>
                  <a:pt x="0" y="95174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27" id="27"/>
          <p:cNvSpPr txBox="true"/>
          <p:nvPr/>
        </p:nvSpPr>
        <p:spPr>
          <a:xfrm rot="0">
            <a:off x="2214913" y="1307302"/>
            <a:ext cx="6373533" cy="844551"/>
          </a:xfrm>
          <a:prstGeom prst="rect">
            <a:avLst/>
          </a:prstGeom>
        </p:spPr>
        <p:txBody>
          <a:bodyPr anchor="t" rtlCol="false" tIns="0" lIns="0" bIns="0" rIns="0">
            <a:spAutoFit/>
          </a:bodyPr>
          <a:lstStyle/>
          <a:p>
            <a:pPr algn="ctr">
              <a:lnSpc>
                <a:spcPts val="6999"/>
              </a:lnSpc>
            </a:pPr>
            <a:r>
              <a:rPr lang="en-US" sz="4999">
                <a:solidFill>
                  <a:srgbClr val="FFFFFF"/>
                </a:solidFill>
                <a:latin typeface="Noto Serif Display"/>
              </a:rPr>
              <a:t>Đánh giá chung</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2B4B82"/>
        </a:solidFill>
      </p:bgPr>
    </p:bg>
    <p:spTree>
      <p:nvGrpSpPr>
        <p:cNvPr id="1" name=""/>
        <p:cNvGrpSpPr/>
        <p:nvPr/>
      </p:nvGrpSpPr>
      <p:grpSpPr>
        <a:xfrm>
          <a:off x="0" y="0"/>
          <a:ext cx="0" cy="0"/>
          <a:chOff x="0" y="0"/>
          <a:chExt cx="0" cy="0"/>
        </a:xfrm>
      </p:grpSpPr>
      <p:grpSp>
        <p:nvGrpSpPr>
          <p:cNvPr name="Group 2" id="2"/>
          <p:cNvGrpSpPr/>
          <p:nvPr/>
        </p:nvGrpSpPr>
        <p:grpSpPr>
          <a:xfrm rot="0">
            <a:off x="529743" y="293974"/>
            <a:ext cx="1162094" cy="1099053"/>
            <a:chOff x="0" y="0"/>
            <a:chExt cx="306066" cy="289463"/>
          </a:xfrm>
        </p:grpSpPr>
        <p:sp>
          <p:nvSpPr>
            <p:cNvPr name="Freeform 3" id="3"/>
            <p:cNvSpPr/>
            <p:nvPr/>
          </p:nvSpPr>
          <p:spPr>
            <a:xfrm flipH="false" flipV="false" rot="0">
              <a:off x="0" y="0"/>
              <a:ext cx="306066" cy="289463"/>
            </a:xfrm>
            <a:custGeom>
              <a:avLst/>
              <a:gdLst/>
              <a:ahLst/>
              <a:cxnLst/>
              <a:rect r="r" b="b" t="t" l="l"/>
              <a:pathLst>
                <a:path h="289463" w="306066">
                  <a:moveTo>
                    <a:pt x="144731" y="0"/>
                  </a:moveTo>
                  <a:lnTo>
                    <a:pt x="161335" y="0"/>
                  </a:lnTo>
                  <a:cubicBezTo>
                    <a:pt x="241267" y="0"/>
                    <a:pt x="306066" y="64798"/>
                    <a:pt x="306066" y="144731"/>
                  </a:cubicBezTo>
                  <a:lnTo>
                    <a:pt x="306066" y="144731"/>
                  </a:lnTo>
                  <a:cubicBezTo>
                    <a:pt x="306066" y="183116"/>
                    <a:pt x="290817" y="219929"/>
                    <a:pt x="263675" y="247072"/>
                  </a:cubicBezTo>
                  <a:cubicBezTo>
                    <a:pt x="236533" y="274214"/>
                    <a:pt x="199720" y="289463"/>
                    <a:pt x="161335" y="289463"/>
                  </a:cubicBezTo>
                  <a:lnTo>
                    <a:pt x="144731" y="289463"/>
                  </a:lnTo>
                  <a:cubicBezTo>
                    <a:pt x="106346" y="289463"/>
                    <a:pt x="69533" y="274214"/>
                    <a:pt x="42391" y="247072"/>
                  </a:cubicBezTo>
                  <a:cubicBezTo>
                    <a:pt x="15248" y="219929"/>
                    <a:pt x="0" y="183116"/>
                    <a:pt x="0" y="144731"/>
                  </a:cubicBezTo>
                  <a:lnTo>
                    <a:pt x="0" y="144731"/>
                  </a:lnTo>
                  <a:cubicBezTo>
                    <a:pt x="0" y="106346"/>
                    <a:pt x="15248" y="69533"/>
                    <a:pt x="42391" y="42391"/>
                  </a:cubicBezTo>
                  <a:cubicBezTo>
                    <a:pt x="69533" y="15248"/>
                    <a:pt x="106346" y="0"/>
                    <a:pt x="144731" y="0"/>
                  </a:cubicBezTo>
                  <a:close/>
                </a:path>
              </a:pathLst>
            </a:custGeom>
            <a:solidFill>
              <a:srgbClr val="C1FF72"/>
            </a:solidFill>
          </p:spPr>
        </p:sp>
        <p:sp>
          <p:nvSpPr>
            <p:cNvPr name="TextBox 4" id="4"/>
            <p:cNvSpPr txBox="true"/>
            <p:nvPr/>
          </p:nvSpPr>
          <p:spPr>
            <a:xfrm>
              <a:off x="0" y="-66675"/>
              <a:ext cx="306066" cy="356138"/>
            </a:xfrm>
            <a:prstGeom prst="rect">
              <a:avLst/>
            </a:prstGeom>
          </p:spPr>
          <p:txBody>
            <a:bodyPr anchor="ctr" rtlCol="false" tIns="50800" lIns="50800" bIns="50800" rIns="50800"/>
            <a:lstStyle/>
            <a:p>
              <a:pPr algn="ctr">
                <a:lnSpc>
                  <a:spcPts val="3359"/>
                </a:lnSpc>
              </a:pPr>
            </a:p>
          </p:txBody>
        </p:sp>
      </p:grpSp>
      <p:sp>
        <p:nvSpPr>
          <p:cNvPr name="TextBox 5" id="5"/>
          <p:cNvSpPr txBox="true"/>
          <p:nvPr/>
        </p:nvSpPr>
        <p:spPr>
          <a:xfrm rot="0">
            <a:off x="965236" y="414312"/>
            <a:ext cx="291108" cy="705486"/>
          </a:xfrm>
          <a:prstGeom prst="rect">
            <a:avLst/>
          </a:prstGeom>
        </p:spPr>
        <p:txBody>
          <a:bodyPr anchor="t" rtlCol="false" tIns="0" lIns="0" bIns="0" rIns="0">
            <a:spAutoFit/>
          </a:bodyPr>
          <a:lstStyle/>
          <a:p>
            <a:pPr algn="ctr" marL="0" indent="0" lvl="0">
              <a:lnSpc>
                <a:spcPts val="5739"/>
              </a:lnSpc>
              <a:spcBef>
                <a:spcPct val="0"/>
              </a:spcBef>
            </a:pPr>
            <a:r>
              <a:rPr lang="en-US" sz="4099">
                <a:solidFill>
                  <a:srgbClr val="000000"/>
                </a:solidFill>
                <a:latin typeface="Noto Serif Display"/>
              </a:rPr>
              <a:t>4</a:t>
            </a:r>
          </a:p>
        </p:txBody>
      </p:sp>
      <p:sp>
        <p:nvSpPr>
          <p:cNvPr name="TextBox 6" id="6"/>
          <p:cNvSpPr txBox="true"/>
          <p:nvPr/>
        </p:nvSpPr>
        <p:spPr>
          <a:xfrm rot="0">
            <a:off x="529743" y="344779"/>
            <a:ext cx="11597795" cy="844551"/>
          </a:xfrm>
          <a:prstGeom prst="rect">
            <a:avLst/>
          </a:prstGeom>
        </p:spPr>
        <p:txBody>
          <a:bodyPr anchor="t" rtlCol="false" tIns="0" lIns="0" bIns="0" rIns="0">
            <a:spAutoFit/>
          </a:bodyPr>
          <a:lstStyle/>
          <a:p>
            <a:pPr algn="ctr">
              <a:lnSpc>
                <a:spcPts val="6999"/>
              </a:lnSpc>
            </a:pPr>
            <a:r>
              <a:rPr lang="en-US" sz="4999">
                <a:solidFill>
                  <a:srgbClr val="FFFFFF"/>
                </a:solidFill>
                <a:latin typeface="Noto Serif Display"/>
              </a:rPr>
              <a:t>Kết luận và hướng phát triển</a:t>
            </a:r>
          </a:p>
        </p:txBody>
      </p:sp>
      <p:sp>
        <p:nvSpPr>
          <p:cNvPr name="Freeform 7" id="7"/>
          <p:cNvSpPr/>
          <p:nvPr/>
        </p:nvSpPr>
        <p:spPr>
          <a:xfrm flipH="false" flipV="false" rot="0">
            <a:off x="17026764" y="0"/>
            <a:ext cx="1261236" cy="1180609"/>
          </a:xfrm>
          <a:custGeom>
            <a:avLst/>
            <a:gdLst/>
            <a:ahLst/>
            <a:cxnLst/>
            <a:rect r="r" b="b" t="t" l="l"/>
            <a:pathLst>
              <a:path h="1180609" w="1261236">
                <a:moveTo>
                  <a:pt x="0" y="0"/>
                </a:moveTo>
                <a:lnTo>
                  <a:pt x="1261236" y="0"/>
                </a:lnTo>
                <a:lnTo>
                  <a:pt x="1261236" y="1180609"/>
                </a:lnTo>
                <a:lnTo>
                  <a:pt x="0" y="1180609"/>
                </a:lnTo>
                <a:lnTo>
                  <a:pt x="0" y="0"/>
                </a:lnTo>
                <a:close/>
              </a:path>
            </a:pathLst>
          </a:custGeom>
          <a:blipFill>
            <a:blip r:embed="rId2"/>
            <a:stretch>
              <a:fillRect l="0" t="0" r="0" b="0"/>
            </a:stretch>
          </a:blipFill>
        </p:spPr>
      </p:sp>
      <p:grpSp>
        <p:nvGrpSpPr>
          <p:cNvPr name="Group 8" id="8"/>
          <p:cNvGrpSpPr/>
          <p:nvPr/>
        </p:nvGrpSpPr>
        <p:grpSpPr>
          <a:xfrm rot="0">
            <a:off x="529743" y="2729612"/>
            <a:ext cx="5072296" cy="4827776"/>
            <a:chOff x="0" y="0"/>
            <a:chExt cx="1333445" cy="1269164"/>
          </a:xfrm>
        </p:grpSpPr>
        <p:sp>
          <p:nvSpPr>
            <p:cNvPr name="Freeform 9" id="9"/>
            <p:cNvSpPr/>
            <p:nvPr/>
          </p:nvSpPr>
          <p:spPr>
            <a:xfrm flipH="false" flipV="false" rot="0">
              <a:off x="0" y="0"/>
              <a:ext cx="1333445" cy="1269164"/>
            </a:xfrm>
            <a:custGeom>
              <a:avLst/>
              <a:gdLst/>
              <a:ahLst/>
              <a:cxnLst/>
              <a:rect r="r" b="b" t="t" l="l"/>
              <a:pathLst>
                <a:path h="1269164" w="1333445">
                  <a:moveTo>
                    <a:pt x="666723" y="0"/>
                  </a:moveTo>
                  <a:lnTo>
                    <a:pt x="886912" y="128625"/>
                  </a:lnTo>
                  <a:lnTo>
                    <a:pt x="1138166" y="185865"/>
                  </a:lnTo>
                  <a:lnTo>
                    <a:pt x="1198307" y="425007"/>
                  </a:lnTo>
                  <a:lnTo>
                    <a:pt x="1333445" y="634582"/>
                  </a:lnTo>
                  <a:lnTo>
                    <a:pt x="1198307" y="844156"/>
                  </a:lnTo>
                  <a:lnTo>
                    <a:pt x="1138166" y="1083299"/>
                  </a:lnTo>
                  <a:lnTo>
                    <a:pt x="886912" y="1140540"/>
                  </a:lnTo>
                  <a:lnTo>
                    <a:pt x="666723" y="1269164"/>
                  </a:lnTo>
                  <a:lnTo>
                    <a:pt x="446533" y="1140540"/>
                  </a:lnTo>
                  <a:lnTo>
                    <a:pt x="195278" y="1083299"/>
                  </a:lnTo>
                  <a:lnTo>
                    <a:pt x="135139" y="844156"/>
                  </a:lnTo>
                  <a:lnTo>
                    <a:pt x="0" y="634582"/>
                  </a:lnTo>
                  <a:lnTo>
                    <a:pt x="135139" y="425007"/>
                  </a:lnTo>
                  <a:lnTo>
                    <a:pt x="195278" y="185865"/>
                  </a:lnTo>
                  <a:lnTo>
                    <a:pt x="446533" y="128625"/>
                  </a:lnTo>
                  <a:lnTo>
                    <a:pt x="666723" y="0"/>
                  </a:lnTo>
                  <a:close/>
                </a:path>
              </a:pathLst>
            </a:custGeom>
            <a:gradFill rotWithShape="true">
              <a:gsLst>
                <a:gs pos="0">
                  <a:srgbClr val="CDFFD8">
                    <a:alpha val="100000"/>
                  </a:srgbClr>
                </a:gs>
                <a:gs pos="100000">
                  <a:srgbClr val="94B9FF">
                    <a:alpha val="100000"/>
                  </a:srgbClr>
                </a:gs>
              </a:gsLst>
              <a:lin ang="0"/>
            </a:gradFill>
          </p:spPr>
        </p:sp>
        <p:sp>
          <p:nvSpPr>
            <p:cNvPr name="TextBox 10" id="10"/>
            <p:cNvSpPr txBox="true"/>
            <p:nvPr/>
          </p:nvSpPr>
          <p:spPr>
            <a:xfrm>
              <a:off x="229186" y="132413"/>
              <a:ext cx="875073" cy="918614"/>
            </a:xfrm>
            <a:prstGeom prst="rect">
              <a:avLst/>
            </a:prstGeom>
          </p:spPr>
          <p:txBody>
            <a:bodyPr anchor="ctr" rtlCol="false" tIns="50800" lIns="50800" bIns="50800" rIns="50800"/>
            <a:lstStyle/>
            <a:p>
              <a:pPr algn="ctr">
                <a:lnSpc>
                  <a:spcPts val="5739"/>
                </a:lnSpc>
              </a:pPr>
              <a:r>
                <a:rPr lang="en-US" sz="4099">
                  <a:solidFill>
                    <a:srgbClr val="000000"/>
                  </a:solidFill>
                  <a:latin typeface="Josefin Sans"/>
                </a:rPr>
                <a:t>Hướng phát tiển trong tương lai</a:t>
              </a:r>
            </a:p>
          </p:txBody>
        </p:sp>
      </p:grpSp>
      <p:grpSp>
        <p:nvGrpSpPr>
          <p:cNvPr name="Group 11" id="11"/>
          <p:cNvGrpSpPr/>
          <p:nvPr/>
        </p:nvGrpSpPr>
        <p:grpSpPr>
          <a:xfrm rot="0">
            <a:off x="6890068" y="2729612"/>
            <a:ext cx="2920672" cy="462300"/>
            <a:chOff x="0" y="0"/>
            <a:chExt cx="1602554" cy="253661"/>
          </a:xfrm>
        </p:grpSpPr>
        <p:sp>
          <p:nvSpPr>
            <p:cNvPr name="Freeform 12" id="12"/>
            <p:cNvSpPr/>
            <p:nvPr/>
          </p:nvSpPr>
          <p:spPr>
            <a:xfrm flipH="false" flipV="false" rot="0">
              <a:off x="0" y="0"/>
              <a:ext cx="1602554" cy="253661"/>
            </a:xfrm>
            <a:custGeom>
              <a:avLst/>
              <a:gdLst/>
              <a:ahLst/>
              <a:cxnLst/>
              <a:rect r="r" b="b" t="t" l="l"/>
              <a:pathLst>
                <a:path h="253661" w="1602554">
                  <a:moveTo>
                    <a:pt x="0" y="0"/>
                  </a:moveTo>
                  <a:lnTo>
                    <a:pt x="1399354" y="0"/>
                  </a:lnTo>
                  <a:lnTo>
                    <a:pt x="1602554" y="126831"/>
                  </a:lnTo>
                  <a:lnTo>
                    <a:pt x="1399354" y="253661"/>
                  </a:lnTo>
                  <a:lnTo>
                    <a:pt x="0" y="253661"/>
                  </a:lnTo>
                  <a:lnTo>
                    <a:pt x="203200" y="126831"/>
                  </a:lnTo>
                  <a:lnTo>
                    <a:pt x="0" y="0"/>
                  </a:lnTo>
                  <a:close/>
                </a:path>
              </a:pathLst>
            </a:custGeom>
            <a:solidFill>
              <a:srgbClr val="94DDDE"/>
            </a:solidFill>
          </p:spPr>
        </p:sp>
        <p:sp>
          <p:nvSpPr>
            <p:cNvPr name="TextBox 13" id="13"/>
            <p:cNvSpPr txBox="true"/>
            <p:nvPr/>
          </p:nvSpPr>
          <p:spPr>
            <a:xfrm>
              <a:off x="177800" y="-66675"/>
              <a:ext cx="1348554" cy="320336"/>
            </a:xfrm>
            <a:prstGeom prst="rect">
              <a:avLst/>
            </a:prstGeom>
          </p:spPr>
          <p:txBody>
            <a:bodyPr anchor="ctr" rtlCol="false" tIns="50800" lIns="50800" bIns="50800" rIns="50800"/>
            <a:lstStyle/>
            <a:p>
              <a:pPr algn="ctr">
                <a:lnSpc>
                  <a:spcPts val="3359"/>
                </a:lnSpc>
              </a:pPr>
            </a:p>
          </p:txBody>
        </p:sp>
      </p:grpSp>
      <p:grpSp>
        <p:nvGrpSpPr>
          <p:cNvPr name="Group 14" id="14"/>
          <p:cNvGrpSpPr/>
          <p:nvPr/>
        </p:nvGrpSpPr>
        <p:grpSpPr>
          <a:xfrm rot="0">
            <a:off x="6890068" y="4912350"/>
            <a:ext cx="2920672" cy="462300"/>
            <a:chOff x="0" y="0"/>
            <a:chExt cx="1602554" cy="253661"/>
          </a:xfrm>
        </p:grpSpPr>
        <p:sp>
          <p:nvSpPr>
            <p:cNvPr name="Freeform 15" id="15"/>
            <p:cNvSpPr/>
            <p:nvPr/>
          </p:nvSpPr>
          <p:spPr>
            <a:xfrm flipH="false" flipV="false" rot="0">
              <a:off x="0" y="0"/>
              <a:ext cx="1602554" cy="253661"/>
            </a:xfrm>
            <a:custGeom>
              <a:avLst/>
              <a:gdLst/>
              <a:ahLst/>
              <a:cxnLst/>
              <a:rect r="r" b="b" t="t" l="l"/>
              <a:pathLst>
                <a:path h="253661" w="1602554">
                  <a:moveTo>
                    <a:pt x="0" y="0"/>
                  </a:moveTo>
                  <a:lnTo>
                    <a:pt x="1399354" y="0"/>
                  </a:lnTo>
                  <a:lnTo>
                    <a:pt x="1602554" y="126831"/>
                  </a:lnTo>
                  <a:lnTo>
                    <a:pt x="1399354" y="253661"/>
                  </a:lnTo>
                  <a:lnTo>
                    <a:pt x="0" y="253661"/>
                  </a:lnTo>
                  <a:lnTo>
                    <a:pt x="203200" y="126831"/>
                  </a:lnTo>
                  <a:lnTo>
                    <a:pt x="0" y="0"/>
                  </a:lnTo>
                  <a:close/>
                </a:path>
              </a:pathLst>
            </a:custGeom>
            <a:solidFill>
              <a:srgbClr val="94DDDE"/>
            </a:solidFill>
          </p:spPr>
        </p:sp>
        <p:sp>
          <p:nvSpPr>
            <p:cNvPr name="TextBox 16" id="16"/>
            <p:cNvSpPr txBox="true"/>
            <p:nvPr/>
          </p:nvSpPr>
          <p:spPr>
            <a:xfrm>
              <a:off x="177800" y="-66675"/>
              <a:ext cx="1348554" cy="320336"/>
            </a:xfrm>
            <a:prstGeom prst="rect">
              <a:avLst/>
            </a:prstGeom>
          </p:spPr>
          <p:txBody>
            <a:bodyPr anchor="ctr" rtlCol="false" tIns="50800" lIns="50800" bIns="50800" rIns="50800"/>
            <a:lstStyle/>
            <a:p>
              <a:pPr algn="ctr">
                <a:lnSpc>
                  <a:spcPts val="3359"/>
                </a:lnSpc>
              </a:pPr>
            </a:p>
          </p:txBody>
        </p:sp>
      </p:grpSp>
      <p:grpSp>
        <p:nvGrpSpPr>
          <p:cNvPr name="Group 17" id="17"/>
          <p:cNvGrpSpPr/>
          <p:nvPr/>
        </p:nvGrpSpPr>
        <p:grpSpPr>
          <a:xfrm rot="0">
            <a:off x="6890068" y="7326238"/>
            <a:ext cx="2920672" cy="462300"/>
            <a:chOff x="0" y="0"/>
            <a:chExt cx="1602554" cy="253661"/>
          </a:xfrm>
        </p:grpSpPr>
        <p:sp>
          <p:nvSpPr>
            <p:cNvPr name="Freeform 18" id="18"/>
            <p:cNvSpPr/>
            <p:nvPr/>
          </p:nvSpPr>
          <p:spPr>
            <a:xfrm flipH="false" flipV="false" rot="0">
              <a:off x="0" y="0"/>
              <a:ext cx="1602554" cy="253661"/>
            </a:xfrm>
            <a:custGeom>
              <a:avLst/>
              <a:gdLst/>
              <a:ahLst/>
              <a:cxnLst/>
              <a:rect r="r" b="b" t="t" l="l"/>
              <a:pathLst>
                <a:path h="253661" w="1602554">
                  <a:moveTo>
                    <a:pt x="0" y="0"/>
                  </a:moveTo>
                  <a:lnTo>
                    <a:pt x="1399354" y="0"/>
                  </a:lnTo>
                  <a:lnTo>
                    <a:pt x="1602554" y="126831"/>
                  </a:lnTo>
                  <a:lnTo>
                    <a:pt x="1399354" y="253661"/>
                  </a:lnTo>
                  <a:lnTo>
                    <a:pt x="0" y="253661"/>
                  </a:lnTo>
                  <a:lnTo>
                    <a:pt x="203200" y="126831"/>
                  </a:lnTo>
                  <a:lnTo>
                    <a:pt x="0" y="0"/>
                  </a:lnTo>
                  <a:close/>
                </a:path>
              </a:pathLst>
            </a:custGeom>
            <a:solidFill>
              <a:srgbClr val="94DDDE"/>
            </a:solidFill>
          </p:spPr>
        </p:sp>
        <p:sp>
          <p:nvSpPr>
            <p:cNvPr name="TextBox 19" id="19"/>
            <p:cNvSpPr txBox="true"/>
            <p:nvPr/>
          </p:nvSpPr>
          <p:spPr>
            <a:xfrm>
              <a:off x="177800" y="-66675"/>
              <a:ext cx="1348554" cy="320336"/>
            </a:xfrm>
            <a:prstGeom prst="rect">
              <a:avLst/>
            </a:prstGeom>
          </p:spPr>
          <p:txBody>
            <a:bodyPr anchor="ctr" rtlCol="false" tIns="50800" lIns="50800" bIns="50800" rIns="50800"/>
            <a:lstStyle/>
            <a:p>
              <a:pPr algn="ctr">
                <a:lnSpc>
                  <a:spcPts val="3359"/>
                </a:lnSpc>
              </a:pPr>
            </a:p>
          </p:txBody>
        </p:sp>
      </p:grpSp>
      <p:grpSp>
        <p:nvGrpSpPr>
          <p:cNvPr name="Group 20" id="20"/>
          <p:cNvGrpSpPr/>
          <p:nvPr/>
        </p:nvGrpSpPr>
        <p:grpSpPr>
          <a:xfrm rot="0">
            <a:off x="10908203" y="2079935"/>
            <a:ext cx="7031106" cy="1761655"/>
            <a:chOff x="0" y="0"/>
            <a:chExt cx="1851814" cy="463975"/>
          </a:xfrm>
        </p:grpSpPr>
        <p:sp>
          <p:nvSpPr>
            <p:cNvPr name="Freeform 21" id="21"/>
            <p:cNvSpPr/>
            <p:nvPr/>
          </p:nvSpPr>
          <p:spPr>
            <a:xfrm flipH="false" flipV="false" rot="0">
              <a:off x="0" y="0"/>
              <a:ext cx="1851814" cy="463975"/>
            </a:xfrm>
            <a:custGeom>
              <a:avLst/>
              <a:gdLst/>
              <a:ahLst/>
              <a:cxnLst/>
              <a:rect r="r" b="b" t="t" l="l"/>
              <a:pathLst>
                <a:path h="463975" w="1851814">
                  <a:moveTo>
                    <a:pt x="56156" y="0"/>
                  </a:moveTo>
                  <a:lnTo>
                    <a:pt x="1795658" y="0"/>
                  </a:lnTo>
                  <a:cubicBezTo>
                    <a:pt x="1810552" y="0"/>
                    <a:pt x="1824835" y="5916"/>
                    <a:pt x="1835366" y="16448"/>
                  </a:cubicBezTo>
                  <a:cubicBezTo>
                    <a:pt x="1845898" y="26979"/>
                    <a:pt x="1851814" y="41262"/>
                    <a:pt x="1851814" y="56156"/>
                  </a:cubicBezTo>
                  <a:lnTo>
                    <a:pt x="1851814" y="407819"/>
                  </a:lnTo>
                  <a:cubicBezTo>
                    <a:pt x="1851814" y="438833"/>
                    <a:pt x="1826672" y="463975"/>
                    <a:pt x="1795658" y="463975"/>
                  </a:cubicBezTo>
                  <a:lnTo>
                    <a:pt x="56156" y="463975"/>
                  </a:lnTo>
                  <a:cubicBezTo>
                    <a:pt x="41262" y="463975"/>
                    <a:pt x="26979" y="458059"/>
                    <a:pt x="16448" y="447527"/>
                  </a:cubicBezTo>
                  <a:cubicBezTo>
                    <a:pt x="5916" y="436996"/>
                    <a:pt x="0" y="422713"/>
                    <a:pt x="0" y="407819"/>
                  </a:cubicBezTo>
                  <a:lnTo>
                    <a:pt x="0" y="56156"/>
                  </a:lnTo>
                  <a:cubicBezTo>
                    <a:pt x="0" y="41262"/>
                    <a:pt x="5916" y="26979"/>
                    <a:pt x="16448" y="16448"/>
                  </a:cubicBezTo>
                  <a:cubicBezTo>
                    <a:pt x="26979" y="5916"/>
                    <a:pt x="41262" y="0"/>
                    <a:pt x="56156" y="0"/>
                  </a:cubicBezTo>
                  <a:close/>
                </a:path>
              </a:pathLst>
            </a:custGeom>
            <a:gradFill rotWithShape="true">
              <a:gsLst>
                <a:gs pos="0">
                  <a:srgbClr val="CDFFD8">
                    <a:alpha val="100000"/>
                  </a:srgbClr>
                </a:gs>
                <a:gs pos="100000">
                  <a:srgbClr val="94B9FF">
                    <a:alpha val="100000"/>
                  </a:srgbClr>
                </a:gs>
              </a:gsLst>
              <a:lin ang="0"/>
            </a:gradFill>
          </p:spPr>
        </p:sp>
        <p:sp>
          <p:nvSpPr>
            <p:cNvPr name="TextBox 22" id="22"/>
            <p:cNvSpPr txBox="true"/>
            <p:nvPr/>
          </p:nvSpPr>
          <p:spPr>
            <a:xfrm>
              <a:off x="0" y="-66675"/>
              <a:ext cx="1851814" cy="530650"/>
            </a:xfrm>
            <a:prstGeom prst="rect">
              <a:avLst/>
            </a:prstGeom>
          </p:spPr>
          <p:txBody>
            <a:bodyPr anchor="ctr" rtlCol="false" tIns="50800" lIns="50800" bIns="50800" rIns="50800"/>
            <a:lstStyle/>
            <a:p>
              <a:pPr algn="ctr">
                <a:lnSpc>
                  <a:spcPts val="3359"/>
                </a:lnSpc>
              </a:pPr>
            </a:p>
          </p:txBody>
        </p:sp>
      </p:grpSp>
      <p:sp>
        <p:nvSpPr>
          <p:cNvPr name="TextBox 23" id="23"/>
          <p:cNvSpPr txBox="true"/>
          <p:nvPr/>
        </p:nvSpPr>
        <p:spPr>
          <a:xfrm rot="0">
            <a:off x="11096615" y="2390532"/>
            <a:ext cx="6649977" cy="1073785"/>
          </a:xfrm>
          <a:prstGeom prst="rect">
            <a:avLst/>
          </a:prstGeom>
        </p:spPr>
        <p:txBody>
          <a:bodyPr anchor="t" rtlCol="false" tIns="0" lIns="0" bIns="0" rIns="0">
            <a:spAutoFit/>
          </a:bodyPr>
          <a:lstStyle/>
          <a:p>
            <a:pPr algn="ctr">
              <a:lnSpc>
                <a:spcPts val="4339"/>
              </a:lnSpc>
              <a:spcBef>
                <a:spcPct val="0"/>
              </a:spcBef>
            </a:pPr>
            <a:r>
              <a:rPr lang="en-US" sz="3099">
                <a:solidFill>
                  <a:srgbClr val="000000"/>
                </a:solidFill>
                <a:latin typeface="Josefin Sans Bold"/>
              </a:rPr>
              <a:t>Xây dựng website quản lý bán ô tô trực tuyến với quy mô lớn hơn</a:t>
            </a:r>
          </a:p>
        </p:txBody>
      </p:sp>
      <p:grpSp>
        <p:nvGrpSpPr>
          <p:cNvPr name="Group 24" id="24"/>
          <p:cNvGrpSpPr/>
          <p:nvPr/>
        </p:nvGrpSpPr>
        <p:grpSpPr>
          <a:xfrm rot="0">
            <a:off x="10908203" y="6820375"/>
            <a:ext cx="7031106" cy="1471718"/>
            <a:chOff x="0" y="0"/>
            <a:chExt cx="1851814" cy="387613"/>
          </a:xfrm>
        </p:grpSpPr>
        <p:sp>
          <p:nvSpPr>
            <p:cNvPr name="Freeform 25" id="25"/>
            <p:cNvSpPr/>
            <p:nvPr/>
          </p:nvSpPr>
          <p:spPr>
            <a:xfrm flipH="false" flipV="false" rot="0">
              <a:off x="0" y="0"/>
              <a:ext cx="1851814" cy="387613"/>
            </a:xfrm>
            <a:custGeom>
              <a:avLst/>
              <a:gdLst/>
              <a:ahLst/>
              <a:cxnLst/>
              <a:rect r="r" b="b" t="t" l="l"/>
              <a:pathLst>
                <a:path h="387613" w="1851814">
                  <a:moveTo>
                    <a:pt x="56156" y="0"/>
                  </a:moveTo>
                  <a:lnTo>
                    <a:pt x="1795658" y="0"/>
                  </a:lnTo>
                  <a:cubicBezTo>
                    <a:pt x="1810552" y="0"/>
                    <a:pt x="1824835" y="5916"/>
                    <a:pt x="1835366" y="16448"/>
                  </a:cubicBezTo>
                  <a:cubicBezTo>
                    <a:pt x="1845898" y="26979"/>
                    <a:pt x="1851814" y="41262"/>
                    <a:pt x="1851814" y="56156"/>
                  </a:cubicBezTo>
                  <a:lnTo>
                    <a:pt x="1851814" y="331457"/>
                  </a:lnTo>
                  <a:cubicBezTo>
                    <a:pt x="1851814" y="346351"/>
                    <a:pt x="1845898" y="360634"/>
                    <a:pt x="1835366" y="371165"/>
                  </a:cubicBezTo>
                  <a:cubicBezTo>
                    <a:pt x="1824835" y="381697"/>
                    <a:pt x="1810552" y="387613"/>
                    <a:pt x="1795658" y="387613"/>
                  </a:cubicBezTo>
                  <a:lnTo>
                    <a:pt x="56156" y="387613"/>
                  </a:lnTo>
                  <a:cubicBezTo>
                    <a:pt x="41262" y="387613"/>
                    <a:pt x="26979" y="381697"/>
                    <a:pt x="16448" y="371165"/>
                  </a:cubicBezTo>
                  <a:cubicBezTo>
                    <a:pt x="5916" y="360634"/>
                    <a:pt x="0" y="346351"/>
                    <a:pt x="0" y="331457"/>
                  </a:cubicBezTo>
                  <a:lnTo>
                    <a:pt x="0" y="56156"/>
                  </a:lnTo>
                  <a:cubicBezTo>
                    <a:pt x="0" y="41262"/>
                    <a:pt x="5916" y="26979"/>
                    <a:pt x="16448" y="16448"/>
                  </a:cubicBezTo>
                  <a:cubicBezTo>
                    <a:pt x="26979" y="5916"/>
                    <a:pt x="41262" y="0"/>
                    <a:pt x="56156" y="0"/>
                  </a:cubicBezTo>
                  <a:close/>
                </a:path>
              </a:pathLst>
            </a:custGeom>
            <a:gradFill rotWithShape="true">
              <a:gsLst>
                <a:gs pos="0">
                  <a:srgbClr val="CDFFD8">
                    <a:alpha val="100000"/>
                  </a:srgbClr>
                </a:gs>
                <a:gs pos="100000">
                  <a:srgbClr val="94B9FF">
                    <a:alpha val="100000"/>
                  </a:srgbClr>
                </a:gs>
              </a:gsLst>
              <a:lin ang="0"/>
            </a:gradFill>
          </p:spPr>
        </p:sp>
        <p:sp>
          <p:nvSpPr>
            <p:cNvPr name="TextBox 26" id="26"/>
            <p:cNvSpPr txBox="true"/>
            <p:nvPr/>
          </p:nvSpPr>
          <p:spPr>
            <a:xfrm>
              <a:off x="0" y="-66675"/>
              <a:ext cx="1851814" cy="454288"/>
            </a:xfrm>
            <a:prstGeom prst="rect">
              <a:avLst/>
            </a:prstGeom>
          </p:spPr>
          <p:txBody>
            <a:bodyPr anchor="ctr" rtlCol="false" tIns="50800" lIns="50800" bIns="50800" rIns="50800"/>
            <a:lstStyle/>
            <a:p>
              <a:pPr algn="ctr">
                <a:lnSpc>
                  <a:spcPts val="3359"/>
                </a:lnSpc>
              </a:pPr>
            </a:p>
          </p:txBody>
        </p:sp>
      </p:grpSp>
      <p:sp>
        <p:nvSpPr>
          <p:cNvPr name="TextBox 27" id="27"/>
          <p:cNvSpPr txBox="true"/>
          <p:nvPr/>
        </p:nvSpPr>
        <p:spPr>
          <a:xfrm rot="0">
            <a:off x="10754283" y="7218308"/>
            <a:ext cx="6957818" cy="1073785"/>
          </a:xfrm>
          <a:prstGeom prst="rect">
            <a:avLst/>
          </a:prstGeom>
        </p:spPr>
        <p:txBody>
          <a:bodyPr anchor="t" rtlCol="false" tIns="0" lIns="0" bIns="0" rIns="0">
            <a:spAutoFit/>
          </a:bodyPr>
          <a:lstStyle/>
          <a:p>
            <a:pPr algn="ctr">
              <a:lnSpc>
                <a:spcPts val="4339"/>
              </a:lnSpc>
            </a:pPr>
            <a:r>
              <a:rPr lang="en-US" sz="3099">
                <a:solidFill>
                  <a:srgbClr val="000000"/>
                </a:solidFill>
                <a:latin typeface="Josefin Sans Bold"/>
              </a:rPr>
              <a:t>·      Website hỗ trợ nhiều ngôn ngữ</a:t>
            </a:r>
          </a:p>
          <a:p>
            <a:pPr algn="ctr">
              <a:lnSpc>
                <a:spcPts val="4339"/>
              </a:lnSpc>
              <a:spcBef>
                <a:spcPct val="0"/>
              </a:spcBef>
            </a:pPr>
          </a:p>
        </p:txBody>
      </p:sp>
      <p:grpSp>
        <p:nvGrpSpPr>
          <p:cNvPr name="Group 28" id="28"/>
          <p:cNvGrpSpPr/>
          <p:nvPr/>
        </p:nvGrpSpPr>
        <p:grpSpPr>
          <a:xfrm rot="0">
            <a:off x="10908203" y="4378247"/>
            <a:ext cx="7031106" cy="1761655"/>
            <a:chOff x="0" y="0"/>
            <a:chExt cx="1851814" cy="463975"/>
          </a:xfrm>
        </p:grpSpPr>
        <p:sp>
          <p:nvSpPr>
            <p:cNvPr name="Freeform 29" id="29"/>
            <p:cNvSpPr/>
            <p:nvPr/>
          </p:nvSpPr>
          <p:spPr>
            <a:xfrm flipH="false" flipV="false" rot="0">
              <a:off x="0" y="0"/>
              <a:ext cx="1851814" cy="463975"/>
            </a:xfrm>
            <a:custGeom>
              <a:avLst/>
              <a:gdLst/>
              <a:ahLst/>
              <a:cxnLst/>
              <a:rect r="r" b="b" t="t" l="l"/>
              <a:pathLst>
                <a:path h="463975" w="1851814">
                  <a:moveTo>
                    <a:pt x="56156" y="0"/>
                  </a:moveTo>
                  <a:lnTo>
                    <a:pt x="1795658" y="0"/>
                  </a:lnTo>
                  <a:cubicBezTo>
                    <a:pt x="1810552" y="0"/>
                    <a:pt x="1824835" y="5916"/>
                    <a:pt x="1835366" y="16448"/>
                  </a:cubicBezTo>
                  <a:cubicBezTo>
                    <a:pt x="1845898" y="26979"/>
                    <a:pt x="1851814" y="41262"/>
                    <a:pt x="1851814" y="56156"/>
                  </a:cubicBezTo>
                  <a:lnTo>
                    <a:pt x="1851814" y="407819"/>
                  </a:lnTo>
                  <a:cubicBezTo>
                    <a:pt x="1851814" y="438833"/>
                    <a:pt x="1826672" y="463975"/>
                    <a:pt x="1795658" y="463975"/>
                  </a:cubicBezTo>
                  <a:lnTo>
                    <a:pt x="56156" y="463975"/>
                  </a:lnTo>
                  <a:cubicBezTo>
                    <a:pt x="41262" y="463975"/>
                    <a:pt x="26979" y="458059"/>
                    <a:pt x="16448" y="447527"/>
                  </a:cubicBezTo>
                  <a:cubicBezTo>
                    <a:pt x="5916" y="436996"/>
                    <a:pt x="0" y="422713"/>
                    <a:pt x="0" y="407819"/>
                  </a:cubicBezTo>
                  <a:lnTo>
                    <a:pt x="0" y="56156"/>
                  </a:lnTo>
                  <a:cubicBezTo>
                    <a:pt x="0" y="41262"/>
                    <a:pt x="5916" y="26979"/>
                    <a:pt x="16448" y="16448"/>
                  </a:cubicBezTo>
                  <a:cubicBezTo>
                    <a:pt x="26979" y="5916"/>
                    <a:pt x="41262" y="0"/>
                    <a:pt x="56156" y="0"/>
                  </a:cubicBezTo>
                  <a:close/>
                </a:path>
              </a:pathLst>
            </a:custGeom>
            <a:gradFill rotWithShape="true">
              <a:gsLst>
                <a:gs pos="0">
                  <a:srgbClr val="CDFFD8">
                    <a:alpha val="100000"/>
                  </a:srgbClr>
                </a:gs>
                <a:gs pos="100000">
                  <a:srgbClr val="94B9FF">
                    <a:alpha val="100000"/>
                  </a:srgbClr>
                </a:gs>
              </a:gsLst>
              <a:lin ang="0"/>
            </a:gradFill>
          </p:spPr>
        </p:sp>
        <p:sp>
          <p:nvSpPr>
            <p:cNvPr name="TextBox 30" id="30"/>
            <p:cNvSpPr txBox="true"/>
            <p:nvPr/>
          </p:nvSpPr>
          <p:spPr>
            <a:xfrm>
              <a:off x="0" y="-66675"/>
              <a:ext cx="1851814" cy="530650"/>
            </a:xfrm>
            <a:prstGeom prst="rect">
              <a:avLst/>
            </a:prstGeom>
          </p:spPr>
          <p:txBody>
            <a:bodyPr anchor="ctr" rtlCol="false" tIns="50800" lIns="50800" bIns="50800" rIns="50800"/>
            <a:lstStyle/>
            <a:p>
              <a:pPr algn="ctr">
                <a:lnSpc>
                  <a:spcPts val="3359"/>
                </a:lnSpc>
              </a:pPr>
            </a:p>
          </p:txBody>
        </p:sp>
      </p:grpSp>
      <p:sp>
        <p:nvSpPr>
          <p:cNvPr name="TextBox 31" id="31"/>
          <p:cNvSpPr txBox="true"/>
          <p:nvPr/>
        </p:nvSpPr>
        <p:spPr>
          <a:xfrm rot="0">
            <a:off x="10908203" y="4670265"/>
            <a:ext cx="6649977" cy="1616710"/>
          </a:xfrm>
          <a:prstGeom prst="rect">
            <a:avLst/>
          </a:prstGeom>
        </p:spPr>
        <p:txBody>
          <a:bodyPr anchor="t" rtlCol="false" tIns="0" lIns="0" bIns="0" rIns="0">
            <a:spAutoFit/>
          </a:bodyPr>
          <a:lstStyle/>
          <a:p>
            <a:pPr algn="ctr">
              <a:lnSpc>
                <a:spcPts val="4339"/>
              </a:lnSpc>
            </a:pPr>
            <a:r>
              <a:rPr lang="en-US" sz="3099">
                <a:solidFill>
                  <a:srgbClr val="000000"/>
                </a:solidFill>
                <a:latin typeface="Josefin Sans Bold"/>
              </a:rPr>
              <a:t>·      Xây dựng hệ thống bảo mật đường truyền</a:t>
            </a:r>
          </a:p>
          <a:p>
            <a:pPr algn="ctr">
              <a:lnSpc>
                <a:spcPts val="4339"/>
              </a:lnSpc>
              <a:spcBef>
                <a:spcPct val="0"/>
              </a:spcBef>
            </a:pP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2B4B82"/>
        </a:solidFill>
      </p:bgPr>
    </p:bg>
    <p:spTree>
      <p:nvGrpSpPr>
        <p:cNvPr id="1" name=""/>
        <p:cNvGrpSpPr/>
        <p:nvPr/>
      </p:nvGrpSpPr>
      <p:grpSpPr>
        <a:xfrm>
          <a:off x="0" y="0"/>
          <a:ext cx="0" cy="0"/>
          <a:chOff x="0" y="0"/>
          <a:chExt cx="0" cy="0"/>
        </a:xfrm>
      </p:grpSpPr>
      <p:sp>
        <p:nvSpPr>
          <p:cNvPr name="Freeform 2" id="2"/>
          <p:cNvSpPr/>
          <p:nvPr/>
        </p:nvSpPr>
        <p:spPr>
          <a:xfrm flipH="false" flipV="false" rot="0">
            <a:off x="17026764" y="0"/>
            <a:ext cx="1261236" cy="1180609"/>
          </a:xfrm>
          <a:custGeom>
            <a:avLst/>
            <a:gdLst/>
            <a:ahLst/>
            <a:cxnLst/>
            <a:rect r="r" b="b" t="t" l="l"/>
            <a:pathLst>
              <a:path h="1180609" w="1261236">
                <a:moveTo>
                  <a:pt x="0" y="0"/>
                </a:moveTo>
                <a:lnTo>
                  <a:pt x="1261236" y="0"/>
                </a:lnTo>
                <a:lnTo>
                  <a:pt x="1261236" y="1180609"/>
                </a:lnTo>
                <a:lnTo>
                  <a:pt x="0" y="1180609"/>
                </a:lnTo>
                <a:lnTo>
                  <a:pt x="0" y="0"/>
                </a:lnTo>
                <a:close/>
              </a:path>
            </a:pathLst>
          </a:custGeom>
          <a:blipFill>
            <a:blip r:embed="rId2"/>
            <a:stretch>
              <a:fillRect l="0" t="0" r="0" b="0"/>
            </a:stretch>
          </a:blipFill>
        </p:spPr>
      </p:sp>
      <p:grpSp>
        <p:nvGrpSpPr>
          <p:cNvPr name="Group 3" id="3"/>
          <p:cNvGrpSpPr/>
          <p:nvPr/>
        </p:nvGrpSpPr>
        <p:grpSpPr>
          <a:xfrm rot="0">
            <a:off x="529743" y="293974"/>
            <a:ext cx="1162094" cy="1099053"/>
            <a:chOff x="0" y="0"/>
            <a:chExt cx="306066" cy="289463"/>
          </a:xfrm>
        </p:grpSpPr>
        <p:sp>
          <p:nvSpPr>
            <p:cNvPr name="Freeform 4" id="4"/>
            <p:cNvSpPr/>
            <p:nvPr/>
          </p:nvSpPr>
          <p:spPr>
            <a:xfrm flipH="false" flipV="false" rot="0">
              <a:off x="0" y="0"/>
              <a:ext cx="306066" cy="289463"/>
            </a:xfrm>
            <a:custGeom>
              <a:avLst/>
              <a:gdLst/>
              <a:ahLst/>
              <a:cxnLst/>
              <a:rect r="r" b="b" t="t" l="l"/>
              <a:pathLst>
                <a:path h="289463" w="306066">
                  <a:moveTo>
                    <a:pt x="144731" y="0"/>
                  </a:moveTo>
                  <a:lnTo>
                    <a:pt x="161335" y="0"/>
                  </a:lnTo>
                  <a:cubicBezTo>
                    <a:pt x="241267" y="0"/>
                    <a:pt x="306066" y="64798"/>
                    <a:pt x="306066" y="144731"/>
                  </a:cubicBezTo>
                  <a:lnTo>
                    <a:pt x="306066" y="144731"/>
                  </a:lnTo>
                  <a:cubicBezTo>
                    <a:pt x="306066" y="183116"/>
                    <a:pt x="290817" y="219929"/>
                    <a:pt x="263675" y="247072"/>
                  </a:cubicBezTo>
                  <a:cubicBezTo>
                    <a:pt x="236533" y="274214"/>
                    <a:pt x="199720" y="289463"/>
                    <a:pt x="161335" y="289463"/>
                  </a:cubicBezTo>
                  <a:lnTo>
                    <a:pt x="144731" y="289463"/>
                  </a:lnTo>
                  <a:cubicBezTo>
                    <a:pt x="106346" y="289463"/>
                    <a:pt x="69533" y="274214"/>
                    <a:pt x="42391" y="247072"/>
                  </a:cubicBezTo>
                  <a:cubicBezTo>
                    <a:pt x="15248" y="219929"/>
                    <a:pt x="0" y="183116"/>
                    <a:pt x="0" y="144731"/>
                  </a:cubicBezTo>
                  <a:lnTo>
                    <a:pt x="0" y="144731"/>
                  </a:lnTo>
                  <a:cubicBezTo>
                    <a:pt x="0" y="106346"/>
                    <a:pt x="15248" y="69533"/>
                    <a:pt x="42391" y="42391"/>
                  </a:cubicBezTo>
                  <a:cubicBezTo>
                    <a:pt x="69533" y="15248"/>
                    <a:pt x="106346" y="0"/>
                    <a:pt x="144731" y="0"/>
                  </a:cubicBezTo>
                  <a:close/>
                </a:path>
              </a:pathLst>
            </a:custGeom>
            <a:solidFill>
              <a:srgbClr val="C1FF72"/>
            </a:solidFill>
          </p:spPr>
        </p:sp>
        <p:sp>
          <p:nvSpPr>
            <p:cNvPr name="TextBox 5" id="5"/>
            <p:cNvSpPr txBox="true"/>
            <p:nvPr/>
          </p:nvSpPr>
          <p:spPr>
            <a:xfrm>
              <a:off x="0" y="-66675"/>
              <a:ext cx="306066" cy="356138"/>
            </a:xfrm>
            <a:prstGeom prst="rect">
              <a:avLst/>
            </a:prstGeom>
          </p:spPr>
          <p:txBody>
            <a:bodyPr anchor="ctr" rtlCol="false" tIns="50800" lIns="50800" bIns="50800" rIns="50800"/>
            <a:lstStyle/>
            <a:p>
              <a:pPr algn="ctr">
                <a:lnSpc>
                  <a:spcPts val="3359"/>
                </a:lnSpc>
              </a:pPr>
            </a:p>
          </p:txBody>
        </p:sp>
      </p:grpSp>
      <p:sp>
        <p:nvSpPr>
          <p:cNvPr name="Freeform 6" id="6"/>
          <p:cNvSpPr/>
          <p:nvPr/>
        </p:nvSpPr>
        <p:spPr>
          <a:xfrm flipH="false" flipV="false" rot="0">
            <a:off x="1952518" y="1255344"/>
            <a:ext cx="1002791" cy="951739"/>
          </a:xfrm>
          <a:custGeom>
            <a:avLst/>
            <a:gdLst/>
            <a:ahLst/>
            <a:cxnLst/>
            <a:rect r="r" b="b" t="t" l="l"/>
            <a:pathLst>
              <a:path h="951739" w="1002791">
                <a:moveTo>
                  <a:pt x="0" y="0"/>
                </a:moveTo>
                <a:lnTo>
                  <a:pt x="1002790" y="0"/>
                </a:lnTo>
                <a:lnTo>
                  <a:pt x="1002790" y="951740"/>
                </a:lnTo>
                <a:lnTo>
                  <a:pt x="0" y="95174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12311613" y="4129606"/>
            <a:ext cx="6953243" cy="6953243"/>
          </a:xfrm>
          <a:custGeom>
            <a:avLst/>
            <a:gdLst/>
            <a:ahLst/>
            <a:cxnLst/>
            <a:rect r="r" b="b" t="t" l="l"/>
            <a:pathLst>
              <a:path h="6953243" w="6953243">
                <a:moveTo>
                  <a:pt x="0" y="0"/>
                </a:moveTo>
                <a:lnTo>
                  <a:pt x="6953244" y="0"/>
                </a:lnTo>
                <a:lnTo>
                  <a:pt x="6953244" y="6953244"/>
                </a:lnTo>
                <a:lnTo>
                  <a:pt x="0" y="6953244"/>
                </a:lnTo>
                <a:lnTo>
                  <a:pt x="0" y="0"/>
                </a:lnTo>
                <a:close/>
              </a:path>
            </a:pathLst>
          </a:custGeom>
          <a:blipFill>
            <a:blip r:embed="rId5"/>
            <a:stretch>
              <a:fillRect l="0" t="0" r="0" b="0"/>
            </a:stretch>
          </a:blipFill>
        </p:spPr>
      </p:sp>
      <p:sp>
        <p:nvSpPr>
          <p:cNvPr name="TextBox 8" id="8"/>
          <p:cNvSpPr txBox="true"/>
          <p:nvPr/>
        </p:nvSpPr>
        <p:spPr>
          <a:xfrm rot="0">
            <a:off x="965236" y="414312"/>
            <a:ext cx="291108" cy="705486"/>
          </a:xfrm>
          <a:prstGeom prst="rect">
            <a:avLst/>
          </a:prstGeom>
        </p:spPr>
        <p:txBody>
          <a:bodyPr anchor="t" rtlCol="false" tIns="0" lIns="0" bIns="0" rIns="0">
            <a:spAutoFit/>
          </a:bodyPr>
          <a:lstStyle/>
          <a:p>
            <a:pPr algn="ctr" marL="0" indent="0" lvl="0">
              <a:lnSpc>
                <a:spcPts val="5739"/>
              </a:lnSpc>
              <a:spcBef>
                <a:spcPct val="0"/>
              </a:spcBef>
            </a:pPr>
            <a:r>
              <a:rPr lang="en-US" sz="4099">
                <a:solidFill>
                  <a:srgbClr val="000000"/>
                </a:solidFill>
                <a:latin typeface="Noto Serif Display"/>
              </a:rPr>
              <a:t>4</a:t>
            </a:r>
          </a:p>
        </p:txBody>
      </p:sp>
      <p:sp>
        <p:nvSpPr>
          <p:cNvPr name="TextBox 9" id="9"/>
          <p:cNvSpPr txBox="true"/>
          <p:nvPr/>
        </p:nvSpPr>
        <p:spPr>
          <a:xfrm rot="0">
            <a:off x="529743" y="344779"/>
            <a:ext cx="11597795" cy="844551"/>
          </a:xfrm>
          <a:prstGeom prst="rect">
            <a:avLst/>
          </a:prstGeom>
        </p:spPr>
        <p:txBody>
          <a:bodyPr anchor="t" rtlCol="false" tIns="0" lIns="0" bIns="0" rIns="0">
            <a:spAutoFit/>
          </a:bodyPr>
          <a:lstStyle/>
          <a:p>
            <a:pPr algn="ctr">
              <a:lnSpc>
                <a:spcPts val="6999"/>
              </a:lnSpc>
            </a:pPr>
            <a:r>
              <a:rPr lang="en-US" sz="4999">
                <a:solidFill>
                  <a:srgbClr val="FFFFFF"/>
                </a:solidFill>
                <a:latin typeface="Noto Serif Display"/>
              </a:rPr>
              <a:t>Kết luận và hướng phát triển</a:t>
            </a:r>
          </a:p>
        </p:txBody>
      </p:sp>
      <p:sp>
        <p:nvSpPr>
          <p:cNvPr name="TextBox 10" id="10"/>
          <p:cNvSpPr txBox="true"/>
          <p:nvPr/>
        </p:nvSpPr>
        <p:spPr>
          <a:xfrm rot="0">
            <a:off x="2214913" y="1307302"/>
            <a:ext cx="6373533" cy="844551"/>
          </a:xfrm>
          <a:prstGeom prst="rect">
            <a:avLst/>
          </a:prstGeom>
        </p:spPr>
        <p:txBody>
          <a:bodyPr anchor="t" rtlCol="false" tIns="0" lIns="0" bIns="0" rIns="0">
            <a:spAutoFit/>
          </a:bodyPr>
          <a:lstStyle/>
          <a:p>
            <a:pPr algn="ctr">
              <a:lnSpc>
                <a:spcPts val="6999"/>
              </a:lnSpc>
            </a:pPr>
            <a:r>
              <a:rPr lang="en-US" sz="4999">
                <a:solidFill>
                  <a:srgbClr val="FFFFFF"/>
                </a:solidFill>
                <a:latin typeface="Noto Serif Display"/>
              </a:rPr>
              <a:t>Kết luận chung</a:t>
            </a:r>
          </a:p>
        </p:txBody>
      </p:sp>
      <p:grpSp>
        <p:nvGrpSpPr>
          <p:cNvPr name="Group 11" id="11"/>
          <p:cNvGrpSpPr/>
          <p:nvPr/>
        </p:nvGrpSpPr>
        <p:grpSpPr>
          <a:xfrm rot="0">
            <a:off x="0" y="2273759"/>
            <a:ext cx="13513902" cy="9449833"/>
            <a:chOff x="0" y="0"/>
            <a:chExt cx="3552641" cy="2484246"/>
          </a:xfrm>
        </p:grpSpPr>
        <p:sp>
          <p:nvSpPr>
            <p:cNvPr name="Freeform 12" id="12"/>
            <p:cNvSpPr/>
            <p:nvPr/>
          </p:nvSpPr>
          <p:spPr>
            <a:xfrm flipH="false" flipV="false" rot="0">
              <a:off x="0" y="0"/>
              <a:ext cx="3552641" cy="2484246"/>
            </a:xfrm>
            <a:custGeom>
              <a:avLst/>
              <a:gdLst/>
              <a:ahLst/>
              <a:cxnLst/>
              <a:rect r="r" b="b" t="t" l="l"/>
              <a:pathLst>
                <a:path h="2484246" w="3552641">
                  <a:moveTo>
                    <a:pt x="1776320" y="0"/>
                  </a:moveTo>
                  <a:lnTo>
                    <a:pt x="2362961" y="251768"/>
                  </a:lnTo>
                  <a:lnTo>
                    <a:pt x="3032368" y="363809"/>
                  </a:lnTo>
                  <a:lnTo>
                    <a:pt x="3192598" y="831904"/>
                  </a:lnTo>
                  <a:lnTo>
                    <a:pt x="3552641" y="1242123"/>
                  </a:lnTo>
                  <a:lnTo>
                    <a:pt x="3192598" y="1652342"/>
                  </a:lnTo>
                  <a:lnTo>
                    <a:pt x="3032368" y="2120436"/>
                  </a:lnTo>
                  <a:lnTo>
                    <a:pt x="2362961" y="2232480"/>
                  </a:lnTo>
                  <a:lnTo>
                    <a:pt x="1776320" y="2484246"/>
                  </a:lnTo>
                  <a:lnTo>
                    <a:pt x="1189680" y="2232480"/>
                  </a:lnTo>
                  <a:lnTo>
                    <a:pt x="520272" y="2120436"/>
                  </a:lnTo>
                  <a:lnTo>
                    <a:pt x="360046" y="1652342"/>
                  </a:lnTo>
                  <a:lnTo>
                    <a:pt x="0" y="1242123"/>
                  </a:lnTo>
                  <a:lnTo>
                    <a:pt x="360046" y="831904"/>
                  </a:lnTo>
                  <a:lnTo>
                    <a:pt x="520272" y="363809"/>
                  </a:lnTo>
                  <a:lnTo>
                    <a:pt x="1189680" y="251768"/>
                  </a:lnTo>
                  <a:lnTo>
                    <a:pt x="1776320" y="0"/>
                  </a:lnTo>
                  <a:close/>
                </a:path>
              </a:pathLst>
            </a:custGeom>
            <a:gradFill rotWithShape="true">
              <a:gsLst>
                <a:gs pos="0">
                  <a:srgbClr val="CDFFD8">
                    <a:alpha val="100000"/>
                  </a:srgbClr>
                </a:gs>
                <a:gs pos="100000">
                  <a:srgbClr val="94B9FF">
                    <a:alpha val="100000"/>
                  </a:srgbClr>
                </a:gs>
              </a:gsLst>
              <a:lin ang="0"/>
            </a:gradFill>
          </p:spPr>
        </p:sp>
        <p:sp>
          <p:nvSpPr>
            <p:cNvPr name="TextBox 13" id="13"/>
            <p:cNvSpPr txBox="true"/>
            <p:nvPr/>
          </p:nvSpPr>
          <p:spPr>
            <a:xfrm>
              <a:off x="610610" y="341255"/>
              <a:ext cx="2331421" cy="1716012"/>
            </a:xfrm>
            <a:prstGeom prst="rect">
              <a:avLst/>
            </a:prstGeom>
          </p:spPr>
          <p:txBody>
            <a:bodyPr anchor="ctr" rtlCol="false" tIns="50800" lIns="50800" bIns="50800" rIns="50800"/>
            <a:lstStyle/>
            <a:p>
              <a:pPr algn="ctr">
                <a:lnSpc>
                  <a:spcPts val="5739"/>
                </a:lnSpc>
              </a:pPr>
            </a:p>
          </p:txBody>
        </p:sp>
      </p:grpSp>
      <p:sp>
        <p:nvSpPr>
          <p:cNvPr name="TextBox 14" id="14"/>
          <p:cNvSpPr txBox="true"/>
          <p:nvPr/>
        </p:nvSpPr>
        <p:spPr>
          <a:xfrm rot="0">
            <a:off x="2264732" y="3702801"/>
            <a:ext cx="8984438" cy="6503035"/>
          </a:xfrm>
          <a:prstGeom prst="rect">
            <a:avLst/>
          </a:prstGeom>
        </p:spPr>
        <p:txBody>
          <a:bodyPr anchor="t" rtlCol="false" tIns="0" lIns="0" bIns="0" rIns="0">
            <a:spAutoFit/>
          </a:bodyPr>
          <a:lstStyle/>
          <a:p>
            <a:pPr algn="ctr">
              <a:lnSpc>
                <a:spcPts val="4339"/>
              </a:lnSpc>
              <a:spcBef>
                <a:spcPct val="0"/>
              </a:spcBef>
            </a:pPr>
            <a:r>
              <a:rPr lang="en-US" sz="3099">
                <a:solidFill>
                  <a:srgbClr val="000000"/>
                </a:solidFill>
                <a:latin typeface="Josefin Sans Bold"/>
              </a:rPr>
              <a:t>Xây dựng một website bán ô tô thành công không chỉ cần kỹ thuật lập trình và thiết kế web chuyên nghiệp, mà còn đòi hỏi hiểu biết sâu sắc về nhu cầu của khách hàng và thị trường. Đầu tư vào một nền tảng trực tuyến mạnh mẽ, dễ sử dụng và đầy đủ thông tin sẽ giúp cửa hàng nâng cao khả năng cạnh tranh, thu hút nhiều khách hàng tiềm năng và tăng doanh số bán hàng. Một trang web được tối ưu hóa tốt cũng sẽ cải thiện trải nghiệm người dùng, xây dựng niềm tin và tạo nền tảng cho sự phát triển bền vững của doanh nghiệp.</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2B4B82"/>
        </a:solidFill>
      </p:bgPr>
    </p:bg>
    <p:spTree>
      <p:nvGrpSpPr>
        <p:cNvPr id="1" name=""/>
        <p:cNvGrpSpPr/>
        <p:nvPr/>
      </p:nvGrpSpPr>
      <p:grpSpPr>
        <a:xfrm>
          <a:off x="0" y="0"/>
          <a:ext cx="0" cy="0"/>
          <a:chOff x="0" y="0"/>
          <a:chExt cx="0" cy="0"/>
        </a:xfrm>
      </p:grpSpPr>
      <p:sp>
        <p:nvSpPr>
          <p:cNvPr name="Freeform 2" id="2"/>
          <p:cNvSpPr/>
          <p:nvPr/>
        </p:nvSpPr>
        <p:spPr>
          <a:xfrm flipH="false" flipV="false" rot="0">
            <a:off x="-2743481" y="2248741"/>
            <a:ext cx="3874545" cy="5122596"/>
          </a:xfrm>
          <a:custGeom>
            <a:avLst/>
            <a:gdLst/>
            <a:ahLst/>
            <a:cxnLst/>
            <a:rect r="r" b="b" t="t" l="l"/>
            <a:pathLst>
              <a:path h="5122596" w="3874545">
                <a:moveTo>
                  <a:pt x="0" y="0"/>
                </a:moveTo>
                <a:lnTo>
                  <a:pt x="3874545" y="0"/>
                </a:lnTo>
                <a:lnTo>
                  <a:pt x="3874545" y="5122596"/>
                </a:lnTo>
                <a:lnTo>
                  <a:pt x="0" y="512259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672264" y="3039470"/>
            <a:ext cx="3874545" cy="5122596"/>
          </a:xfrm>
          <a:custGeom>
            <a:avLst/>
            <a:gdLst/>
            <a:ahLst/>
            <a:cxnLst/>
            <a:rect r="r" b="b" t="t" l="l"/>
            <a:pathLst>
              <a:path h="5122596" w="3874545">
                <a:moveTo>
                  <a:pt x="0" y="0"/>
                </a:moveTo>
                <a:lnTo>
                  <a:pt x="3874545" y="0"/>
                </a:lnTo>
                <a:lnTo>
                  <a:pt x="3874545" y="5122595"/>
                </a:lnTo>
                <a:lnTo>
                  <a:pt x="0" y="512259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557508" y="3778694"/>
            <a:ext cx="3874545" cy="5122596"/>
          </a:xfrm>
          <a:custGeom>
            <a:avLst/>
            <a:gdLst/>
            <a:ahLst/>
            <a:cxnLst/>
            <a:rect r="r" b="b" t="t" l="l"/>
            <a:pathLst>
              <a:path h="5122596" w="3874545">
                <a:moveTo>
                  <a:pt x="0" y="0"/>
                </a:moveTo>
                <a:lnTo>
                  <a:pt x="3874545" y="0"/>
                </a:lnTo>
                <a:lnTo>
                  <a:pt x="3874545" y="5122596"/>
                </a:lnTo>
                <a:lnTo>
                  <a:pt x="0" y="512259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5" id="5"/>
          <p:cNvGrpSpPr/>
          <p:nvPr/>
        </p:nvGrpSpPr>
        <p:grpSpPr>
          <a:xfrm rot="0">
            <a:off x="4839517" y="2078628"/>
            <a:ext cx="1162094" cy="1099053"/>
            <a:chOff x="0" y="0"/>
            <a:chExt cx="306066" cy="289463"/>
          </a:xfrm>
        </p:grpSpPr>
        <p:sp>
          <p:nvSpPr>
            <p:cNvPr name="Freeform 6" id="6"/>
            <p:cNvSpPr/>
            <p:nvPr/>
          </p:nvSpPr>
          <p:spPr>
            <a:xfrm flipH="false" flipV="false" rot="0">
              <a:off x="0" y="0"/>
              <a:ext cx="306066" cy="289463"/>
            </a:xfrm>
            <a:custGeom>
              <a:avLst/>
              <a:gdLst/>
              <a:ahLst/>
              <a:cxnLst/>
              <a:rect r="r" b="b" t="t" l="l"/>
              <a:pathLst>
                <a:path h="289463" w="306066">
                  <a:moveTo>
                    <a:pt x="144731" y="0"/>
                  </a:moveTo>
                  <a:lnTo>
                    <a:pt x="161335" y="0"/>
                  </a:lnTo>
                  <a:cubicBezTo>
                    <a:pt x="241267" y="0"/>
                    <a:pt x="306066" y="64798"/>
                    <a:pt x="306066" y="144731"/>
                  </a:cubicBezTo>
                  <a:lnTo>
                    <a:pt x="306066" y="144731"/>
                  </a:lnTo>
                  <a:cubicBezTo>
                    <a:pt x="306066" y="183116"/>
                    <a:pt x="290817" y="219929"/>
                    <a:pt x="263675" y="247072"/>
                  </a:cubicBezTo>
                  <a:cubicBezTo>
                    <a:pt x="236533" y="274214"/>
                    <a:pt x="199720" y="289463"/>
                    <a:pt x="161335" y="289463"/>
                  </a:cubicBezTo>
                  <a:lnTo>
                    <a:pt x="144731" y="289463"/>
                  </a:lnTo>
                  <a:cubicBezTo>
                    <a:pt x="106346" y="289463"/>
                    <a:pt x="69533" y="274214"/>
                    <a:pt x="42391" y="247072"/>
                  </a:cubicBezTo>
                  <a:cubicBezTo>
                    <a:pt x="15248" y="219929"/>
                    <a:pt x="0" y="183116"/>
                    <a:pt x="0" y="144731"/>
                  </a:cubicBezTo>
                  <a:lnTo>
                    <a:pt x="0" y="144731"/>
                  </a:lnTo>
                  <a:cubicBezTo>
                    <a:pt x="0" y="106346"/>
                    <a:pt x="15248" y="69533"/>
                    <a:pt x="42391" y="42391"/>
                  </a:cubicBezTo>
                  <a:cubicBezTo>
                    <a:pt x="69533" y="15248"/>
                    <a:pt x="106346" y="0"/>
                    <a:pt x="144731" y="0"/>
                  </a:cubicBezTo>
                  <a:close/>
                </a:path>
              </a:pathLst>
            </a:custGeom>
            <a:solidFill>
              <a:srgbClr val="C1FF72"/>
            </a:solidFill>
          </p:spPr>
        </p:sp>
        <p:sp>
          <p:nvSpPr>
            <p:cNvPr name="TextBox 7" id="7"/>
            <p:cNvSpPr txBox="true"/>
            <p:nvPr/>
          </p:nvSpPr>
          <p:spPr>
            <a:xfrm>
              <a:off x="0" y="-66675"/>
              <a:ext cx="306066" cy="356138"/>
            </a:xfrm>
            <a:prstGeom prst="rect">
              <a:avLst/>
            </a:prstGeom>
          </p:spPr>
          <p:txBody>
            <a:bodyPr anchor="ctr" rtlCol="false" tIns="50800" lIns="50800" bIns="50800" rIns="50800"/>
            <a:lstStyle/>
            <a:p>
              <a:pPr algn="ctr">
                <a:lnSpc>
                  <a:spcPts val="3359"/>
                </a:lnSpc>
              </a:pPr>
            </a:p>
          </p:txBody>
        </p:sp>
      </p:grpSp>
      <p:sp>
        <p:nvSpPr>
          <p:cNvPr name="TextBox 8" id="8"/>
          <p:cNvSpPr txBox="true"/>
          <p:nvPr/>
        </p:nvSpPr>
        <p:spPr>
          <a:xfrm rot="0">
            <a:off x="6585550" y="389005"/>
            <a:ext cx="6068968" cy="962025"/>
          </a:xfrm>
          <a:prstGeom prst="rect">
            <a:avLst/>
          </a:prstGeom>
        </p:spPr>
        <p:txBody>
          <a:bodyPr anchor="t" rtlCol="false" tIns="0" lIns="0" bIns="0" rIns="0">
            <a:spAutoFit/>
          </a:bodyPr>
          <a:lstStyle/>
          <a:p>
            <a:pPr algn="l">
              <a:lnSpc>
                <a:spcPts val="7559"/>
              </a:lnSpc>
            </a:pPr>
            <a:r>
              <a:rPr lang="en-US" sz="6299">
                <a:solidFill>
                  <a:srgbClr val="C1FF72"/>
                </a:solidFill>
                <a:latin typeface="Josefin Sans Bold"/>
              </a:rPr>
              <a:t>Nội dung chính</a:t>
            </a:r>
          </a:p>
        </p:txBody>
      </p:sp>
      <p:sp>
        <p:nvSpPr>
          <p:cNvPr name="TextBox 9" id="9"/>
          <p:cNvSpPr txBox="true"/>
          <p:nvPr/>
        </p:nvSpPr>
        <p:spPr>
          <a:xfrm rot="0">
            <a:off x="5287837" y="2151438"/>
            <a:ext cx="291108" cy="705486"/>
          </a:xfrm>
          <a:prstGeom prst="rect">
            <a:avLst/>
          </a:prstGeom>
        </p:spPr>
        <p:txBody>
          <a:bodyPr anchor="t" rtlCol="false" tIns="0" lIns="0" bIns="0" rIns="0">
            <a:spAutoFit/>
          </a:bodyPr>
          <a:lstStyle/>
          <a:p>
            <a:pPr algn="ctr" marL="0" indent="0" lvl="0">
              <a:lnSpc>
                <a:spcPts val="5739"/>
              </a:lnSpc>
              <a:spcBef>
                <a:spcPct val="0"/>
              </a:spcBef>
            </a:pPr>
            <a:r>
              <a:rPr lang="en-US" sz="4099">
                <a:solidFill>
                  <a:srgbClr val="000000"/>
                </a:solidFill>
                <a:latin typeface="Noto Serif Display"/>
              </a:rPr>
              <a:t>1</a:t>
            </a:r>
          </a:p>
        </p:txBody>
      </p:sp>
      <p:sp>
        <p:nvSpPr>
          <p:cNvPr name="TextBox 10" id="10"/>
          <p:cNvSpPr txBox="true"/>
          <p:nvPr/>
        </p:nvSpPr>
        <p:spPr>
          <a:xfrm rot="0">
            <a:off x="6399305" y="2081905"/>
            <a:ext cx="6441458" cy="844551"/>
          </a:xfrm>
          <a:prstGeom prst="rect">
            <a:avLst/>
          </a:prstGeom>
        </p:spPr>
        <p:txBody>
          <a:bodyPr anchor="t" rtlCol="false" tIns="0" lIns="0" bIns="0" rIns="0">
            <a:spAutoFit/>
          </a:bodyPr>
          <a:lstStyle/>
          <a:p>
            <a:pPr algn="ctr">
              <a:lnSpc>
                <a:spcPts val="6999"/>
              </a:lnSpc>
            </a:pPr>
            <a:r>
              <a:rPr lang="en-US" sz="4999">
                <a:solidFill>
                  <a:srgbClr val="FFFFFF"/>
                </a:solidFill>
                <a:latin typeface="Noto Serif Display"/>
              </a:rPr>
              <a:t>Tổng quan về đề tài </a:t>
            </a:r>
          </a:p>
        </p:txBody>
      </p:sp>
      <p:sp>
        <p:nvSpPr>
          <p:cNvPr name="Freeform 11" id="11"/>
          <p:cNvSpPr/>
          <p:nvPr/>
        </p:nvSpPr>
        <p:spPr>
          <a:xfrm flipH="false" flipV="false" rot="0">
            <a:off x="17026764" y="0"/>
            <a:ext cx="1261236" cy="1180609"/>
          </a:xfrm>
          <a:custGeom>
            <a:avLst/>
            <a:gdLst/>
            <a:ahLst/>
            <a:cxnLst/>
            <a:rect r="r" b="b" t="t" l="l"/>
            <a:pathLst>
              <a:path h="1180609" w="1261236">
                <a:moveTo>
                  <a:pt x="0" y="0"/>
                </a:moveTo>
                <a:lnTo>
                  <a:pt x="1261236" y="0"/>
                </a:lnTo>
                <a:lnTo>
                  <a:pt x="1261236" y="1180609"/>
                </a:lnTo>
                <a:lnTo>
                  <a:pt x="0" y="1180609"/>
                </a:lnTo>
                <a:lnTo>
                  <a:pt x="0" y="0"/>
                </a:lnTo>
                <a:close/>
              </a:path>
            </a:pathLst>
          </a:custGeom>
          <a:blipFill>
            <a:blip r:embed="rId8"/>
            <a:stretch>
              <a:fillRect l="0" t="0" r="0" b="0"/>
            </a:stretch>
          </a:blipFill>
        </p:spPr>
      </p:sp>
      <p:sp>
        <p:nvSpPr>
          <p:cNvPr name="TextBox 12" id="12"/>
          <p:cNvSpPr txBox="true"/>
          <p:nvPr/>
        </p:nvSpPr>
        <p:spPr>
          <a:xfrm rot="0">
            <a:off x="6399305" y="8232057"/>
            <a:ext cx="9340294" cy="844551"/>
          </a:xfrm>
          <a:prstGeom prst="rect">
            <a:avLst/>
          </a:prstGeom>
        </p:spPr>
        <p:txBody>
          <a:bodyPr anchor="t" rtlCol="false" tIns="0" lIns="0" bIns="0" rIns="0">
            <a:spAutoFit/>
          </a:bodyPr>
          <a:lstStyle/>
          <a:p>
            <a:pPr algn="ctr">
              <a:lnSpc>
                <a:spcPts val="6999"/>
              </a:lnSpc>
            </a:pPr>
            <a:r>
              <a:rPr lang="en-US" sz="4999">
                <a:solidFill>
                  <a:srgbClr val="FFFFFF"/>
                </a:solidFill>
                <a:latin typeface="Noto Serif Display"/>
              </a:rPr>
              <a:t>Kết luận và hướng phát triển</a:t>
            </a:r>
          </a:p>
        </p:txBody>
      </p:sp>
      <p:grpSp>
        <p:nvGrpSpPr>
          <p:cNvPr name="Group 13" id="13"/>
          <p:cNvGrpSpPr/>
          <p:nvPr/>
        </p:nvGrpSpPr>
        <p:grpSpPr>
          <a:xfrm rot="0">
            <a:off x="4839517" y="3911106"/>
            <a:ext cx="1162094" cy="1099053"/>
            <a:chOff x="0" y="0"/>
            <a:chExt cx="306066" cy="289463"/>
          </a:xfrm>
        </p:grpSpPr>
        <p:sp>
          <p:nvSpPr>
            <p:cNvPr name="Freeform 14" id="14"/>
            <p:cNvSpPr/>
            <p:nvPr/>
          </p:nvSpPr>
          <p:spPr>
            <a:xfrm flipH="false" flipV="false" rot="0">
              <a:off x="0" y="0"/>
              <a:ext cx="306066" cy="289463"/>
            </a:xfrm>
            <a:custGeom>
              <a:avLst/>
              <a:gdLst/>
              <a:ahLst/>
              <a:cxnLst/>
              <a:rect r="r" b="b" t="t" l="l"/>
              <a:pathLst>
                <a:path h="289463" w="306066">
                  <a:moveTo>
                    <a:pt x="144731" y="0"/>
                  </a:moveTo>
                  <a:lnTo>
                    <a:pt x="161335" y="0"/>
                  </a:lnTo>
                  <a:cubicBezTo>
                    <a:pt x="241267" y="0"/>
                    <a:pt x="306066" y="64798"/>
                    <a:pt x="306066" y="144731"/>
                  </a:cubicBezTo>
                  <a:lnTo>
                    <a:pt x="306066" y="144731"/>
                  </a:lnTo>
                  <a:cubicBezTo>
                    <a:pt x="306066" y="183116"/>
                    <a:pt x="290817" y="219929"/>
                    <a:pt x="263675" y="247072"/>
                  </a:cubicBezTo>
                  <a:cubicBezTo>
                    <a:pt x="236533" y="274214"/>
                    <a:pt x="199720" y="289463"/>
                    <a:pt x="161335" y="289463"/>
                  </a:cubicBezTo>
                  <a:lnTo>
                    <a:pt x="144731" y="289463"/>
                  </a:lnTo>
                  <a:cubicBezTo>
                    <a:pt x="106346" y="289463"/>
                    <a:pt x="69533" y="274214"/>
                    <a:pt x="42391" y="247072"/>
                  </a:cubicBezTo>
                  <a:cubicBezTo>
                    <a:pt x="15248" y="219929"/>
                    <a:pt x="0" y="183116"/>
                    <a:pt x="0" y="144731"/>
                  </a:cubicBezTo>
                  <a:lnTo>
                    <a:pt x="0" y="144731"/>
                  </a:lnTo>
                  <a:cubicBezTo>
                    <a:pt x="0" y="106346"/>
                    <a:pt x="15248" y="69533"/>
                    <a:pt x="42391" y="42391"/>
                  </a:cubicBezTo>
                  <a:cubicBezTo>
                    <a:pt x="69533" y="15248"/>
                    <a:pt x="106346" y="0"/>
                    <a:pt x="144731" y="0"/>
                  </a:cubicBezTo>
                  <a:close/>
                </a:path>
              </a:pathLst>
            </a:custGeom>
            <a:solidFill>
              <a:srgbClr val="C1FF72"/>
            </a:solidFill>
          </p:spPr>
        </p:sp>
        <p:sp>
          <p:nvSpPr>
            <p:cNvPr name="TextBox 15" id="15"/>
            <p:cNvSpPr txBox="true"/>
            <p:nvPr/>
          </p:nvSpPr>
          <p:spPr>
            <a:xfrm>
              <a:off x="0" y="-66675"/>
              <a:ext cx="306066" cy="356138"/>
            </a:xfrm>
            <a:prstGeom prst="rect">
              <a:avLst/>
            </a:prstGeom>
          </p:spPr>
          <p:txBody>
            <a:bodyPr anchor="ctr" rtlCol="false" tIns="50800" lIns="50800" bIns="50800" rIns="50800"/>
            <a:lstStyle/>
            <a:p>
              <a:pPr algn="ctr">
                <a:lnSpc>
                  <a:spcPts val="3359"/>
                </a:lnSpc>
              </a:pPr>
            </a:p>
          </p:txBody>
        </p:sp>
      </p:grpSp>
      <p:sp>
        <p:nvSpPr>
          <p:cNvPr name="TextBox 16" id="16"/>
          <p:cNvSpPr txBox="true"/>
          <p:nvPr/>
        </p:nvSpPr>
        <p:spPr>
          <a:xfrm rot="0">
            <a:off x="5287837" y="4100976"/>
            <a:ext cx="291108" cy="705486"/>
          </a:xfrm>
          <a:prstGeom prst="rect">
            <a:avLst/>
          </a:prstGeom>
        </p:spPr>
        <p:txBody>
          <a:bodyPr anchor="t" rtlCol="false" tIns="0" lIns="0" bIns="0" rIns="0">
            <a:spAutoFit/>
          </a:bodyPr>
          <a:lstStyle/>
          <a:p>
            <a:pPr algn="ctr" marL="0" indent="0" lvl="0">
              <a:lnSpc>
                <a:spcPts val="5739"/>
              </a:lnSpc>
              <a:spcBef>
                <a:spcPct val="0"/>
              </a:spcBef>
            </a:pPr>
            <a:r>
              <a:rPr lang="en-US" sz="4099">
                <a:solidFill>
                  <a:srgbClr val="000000"/>
                </a:solidFill>
                <a:latin typeface="Noto Serif Display"/>
              </a:rPr>
              <a:t>2</a:t>
            </a:r>
          </a:p>
        </p:txBody>
      </p:sp>
      <p:grpSp>
        <p:nvGrpSpPr>
          <p:cNvPr name="Group 17" id="17"/>
          <p:cNvGrpSpPr/>
          <p:nvPr/>
        </p:nvGrpSpPr>
        <p:grpSpPr>
          <a:xfrm rot="0">
            <a:off x="4839517" y="5991234"/>
            <a:ext cx="1162094" cy="1099053"/>
            <a:chOff x="0" y="0"/>
            <a:chExt cx="306066" cy="289463"/>
          </a:xfrm>
        </p:grpSpPr>
        <p:sp>
          <p:nvSpPr>
            <p:cNvPr name="Freeform 18" id="18"/>
            <p:cNvSpPr/>
            <p:nvPr/>
          </p:nvSpPr>
          <p:spPr>
            <a:xfrm flipH="false" flipV="false" rot="0">
              <a:off x="0" y="0"/>
              <a:ext cx="306066" cy="289463"/>
            </a:xfrm>
            <a:custGeom>
              <a:avLst/>
              <a:gdLst/>
              <a:ahLst/>
              <a:cxnLst/>
              <a:rect r="r" b="b" t="t" l="l"/>
              <a:pathLst>
                <a:path h="289463" w="306066">
                  <a:moveTo>
                    <a:pt x="144731" y="0"/>
                  </a:moveTo>
                  <a:lnTo>
                    <a:pt x="161335" y="0"/>
                  </a:lnTo>
                  <a:cubicBezTo>
                    <a:pt x="241267" y="0"/>
                    <a:pt x="306066" y="64798"/>
                    <a:pt x="306066" y="144731"/>
                  </a:cubicBezTo>
                  <a:lnTo>
                    <a:pt x="306066" y="144731"/>
                  </a:lnTo>
                  <a:cubicBezTo>
                    <a:pt x="306066" y="183116"/>
                    <a:pt x="290817" y="219929"/>
                    <a:pt x="263675" y="247072"/>
                  </a:cubicBezTo>
                  <a:cubicBezTo>
                    <a:pt x="236533" y="274214"/>
                    <a:pt x="199720" y="289463"/>
                    <a:pt x="161335" y="289463"/>
                  </a:cubicBezTo>
                  <a:lnTo>
                    <a:pt x="144731" y="289463"/>
                  </a:lnTo>
                  <a:cubicBezTo>
                    <a:pt x="106346" y="289463"/>
                    <a:pt x="69533" y="274214"/>
                    <a:pt x="42391" y="247072"/>
                  </a:cubicBezTo>
                  <a:cubicBezTo>
                    <a:pt x="15248" y="219929"/>
                    <a:pt x="0" y="183116"/>
                    <a:pt x="0" y="144731"/>
                  </a:cubicBezTo>
                  <a:lnTo>
                    <a:pt x="0" y="144731"/>
                  </a:lnTo>
                  <a:cubicBezTo>
                    <a:pt x="0" y="106346"/>
                    <a:pt x="15248" y="69533"/>
                    <a:pt x="42391" y="42391"/>
                  </a:cubicBezTo>
                  <a:cubicBezTo>
                    <a:pt x="69533" y="15248"/>
                    <a:pt x="106346" y="0"/>
                    <a:pt x="144731" y="0"/>
                  </a:cubicBezTo>
                  <a:close/>
                </a:path>
              </a:pathLst>
            </a:custGeom>
            <a:solidFill>
              <a:srgbClr val="C1FF72"/>
            </a:solidFill>
          </p:spPr>
        </p:sp>
        <p:sp>
          <p:nvSpPr>
            <p:cNvPr name="TextBox 19" id="19"/>
            <p:cNvSpPr txBox="true"/>
            <p:nvPr/>
          </p:nvSpPr>
          <p:spPr>
            <a:xfrm>
              <a:off x="0" y="-66675"/>
              <a:ext cx="306066" cy="356138"/>
            </a:xfrm>
            <a:prstGeom prst="rect">
              <a:avLst/>
            </a:prstGeom>
          </p:spPr>
          <p:txBody>
            <a:bodyPr anchor="ctr" rtlCol="false" tIns="50800" lIns="50800" bIns="50800" rIns="50800"/>
            <a:lstStyle/>
            <a:p>
              <a:pPr algn="ctr">
                <a:lnSpc>
                  <a:spcPts val="3359"/>
                </a:lnSpc>
              </a:pPr>
            </a:p>
          </p:txBody>
        </p:sp>
      </p:grpSp>
      <p:sp>
        <p:nvSpPr>
          <p:cNvPr name="TextBox 20" id="20"/>
          <p:cNvSpPr txBox="true"/>
          <p:nvPr/>
        </p:nvSpPr>
        <p:spPr>
          <a:xfrm rot="0">
            <a:off x="5287837" y="6064044"/>
            <a:ext cx="291108" cy="705486"/>
          </a:xfrm>
          <a:prstGeom prst="rect">
            <a:avLst/>
          </a:prstGeom>
        </p:spPr>
        <p:txBody>
          <a:bodyPr anchor="t" rtlCol="false" tIns="0" lIns="0" bIns="0" rIns="0">
            <a:spAutoFit/>
          </a:bodyPr>
          <a:lstStyle/>
          <a:p>
            <a:pPr algn="ctr" marL="0" indent="0" lvl="0">
              <a:lnSpc>
                <a:spcPts val="5739"/>
              </a:lnSpc>
              <a:spcBef>
                <a:spcPct val="0"/>
              </a:spcBef>
            </a:pPr>
            <a:r>
              <a:rPr lang="en-US" sz="4099">
                <a:solidFill>
                  <a:srgbClr val="000000"/>
                </a:solidFill>
                <a:latin typeface="Noto Serif Display"/>
              </a:rPr>
              <a:t>3</a:t>
            </a:r>
          </a:p>
        </p:txBody>
      </p:sp>
      <p:sp>
        <p:nvSpPr>
          <p:cNvPr name="TextBox 21" id="21"/>
          <p:cNvSpPr txBox="true"/>
          <p:nvPr/>
        </p:nvSpPr>
        <p:spPr>
          <a:xfrm rot="0">
            <a:off x="6553225" y="3961911"/>
            <a:ext cx="8314157" cy="844551"/>
          </a:xfrm>
          <a:prstGeom prst="rect">
            <a:avLst/>
          </a:prstGeom>
        </p:spPr>
        <p:txBody>
          <a:bodyPr anchor="t" rtlCol="false" tIns="0" lIns="0" bIns="0" rIns="0">
            <a:spAutoFit/>
          </a:bodyPr>
          <a:lstStyle/>
          <a:p>
            <a:pPr algn="ctr">
              <a:lnSpc>
                <a:spcPts val="6999"/>
              </a:lnSpc>
            </a:pPr>
            <a:r>
              <a:rPr lang="en-US" sz="4999">
                <a:solidFill>
                  <a:srgbClr val="FFFFFF"/>
                </a:solidFill>
                <a:latin typeface="Noto Serif Display"/>
              </a:rPr>
              <a:t>Phân tích thiết kế hệ thống</a:t>
            </a:r>
          </a:p>
        </p:txBody>
      </p:sp>
      <p:grpSp>
        <p:nvGrpSpPr>
          <p:cNvPr name="Group 22" id="22"/>
          <p:cNvGrpSpPr/>
          <p:nvPr/>
        </p:nvGrpSpPr>
        <p:grpSpPr>
          <a:xfrm rot="0">
            <a:off x="4839517" y="8159247"/>
            <a:ext cx="1162094" cy="1099053"/>
            <a:chOff x="0" y="0"/>
            <a:chExt cx="306066" cy="289463"/>
          </a:xfrm>
        </p:grpSpPr>
        <p:sp>
          <p:nvSpPr>
            <p:cNvPr name="Freeform 23" id="23"/>
            <p:cNvSpPr/>
            <p:nvPr/>
          </p:nvSpPr>
          <p:spPr>
            <a:xfrm flipH="false" flipV="false" rot="0">
              <a:off x="0" y="0"/>
              <a:ext cx="306066" cy="289463"/>
            </a:xfrm>
            <a:custGeom>
              <a:avLst/>
              <a:gdLst/>
              <a:ahLst/>
              <a:cxnLst/>
              <a:rect r="r" b="b" t="t" l="l"/>
              <a:pathLst>
                <a:path h="289463" w="306066">
                  <a:moveTo>
                    <a:pt x="144731" y="0"/>
                  </a:moveTo>
                  <a:lnTo>
                    <a:pt x="161335" y="0"/>
                  </a:lnTo>
                  <a:cubicBezTo>
                    <a:pt x="241267" y="0"/>
                    <a:pt x="306066" y="64798"/>
                    <a:pt x="306066" y="144731"/>
                  </a:cubicBezTo>
                  <a:lnTo>
                    <a:pt x="306066" y="144731"/>
                  </a:lnTo>
                  <a:cubicBezTo>
                    <a:pt x="306066" y="183116"/>
                    <a:pt x="290817" y="219929"/>
                    <a:pt x="263675" y="247072"/>
                  </a:cubicBezTo>
                  <a:cubicBezTo>
                    <a:pt x="236533" y="274214"/>
                    <a:pt x="199720" y="289463"/>
                    <a:pt x="161335" y="289463"/>
                  </a:cubicBezTo>
                  <a:lnTo>
                    <a:pt x="144731" y="289463"/>
                  </a:lnTo>
                  <a:cubicBezTo>
                    <a:pt x="106346" y="289463"/>
                    <a:pt x="69533" y="274214"/>
                    <a:pt x="42391" y="247072"/>
                  </a:cubicBezTo>
                  <a:cubicBezTo>
                    <a:pt x="15248" y="219929"/>
                    <a:pt x="0" y="183116"/>
                    <a:pt x="0" y="144731"/>
                  </a:cubicBezTo>
                  <a:lnTo>
                    <a:pt x="0" y="144731"/>
                  </a:lnTo>
                  <a:cubicBezTo>
                    <a:pt x="0" y="106346"/>
                    <a:pt x="15248" y="69533"/>
                    <a:pt x="42391" y="42391"/>
                  </a:cubicBezTo>
                  <a:cubicBezTo>
                    <a:pt x="69533" y="15248"/>
                    <a:pt x="106346" y="0"/>
                    <a:pt x="144731" y="0"/>
                  </a:cubicBezTo>
                  <a:close/>
                </a:path>
              </a:pathLst>
            </a:custGeom>
            <a:solidFill>
              <a:srgbClr val="C1FF72"/>
            </a:solidFill>
          </p:spPr>
        </p:sp>
        <p:sp>
          <p:nvSpPr>
            <p:cNvPr name="TextBox 24" id="24"/>
            <p:cNvSpPr txBox="true"/>
            <p:nvPr/>
          </p:nvSpPr>
          <p:spPr>
            <a:xfrm>
              <a:off x="0" y="-66675"/>
              <a:ext cx="306066" cy="356138"/>
            </a:xfrm>
            <a:prstGeom prst="rect">
              <a:avLst/>
            </a:prstGeom>
          </p:spPr>
          <p:txBody>
            <a:bodyPr anchor="ctr" rtlCol="false" tIns="50800" lIns="50800" bIns="50800" rIns="50800"/>
            <a:lstStyle/>
            <a:p>
              <a:pPr algn="ctr">
                <a:lnSpc>
                  <a:spcPts val="3359"/>
                </a:lnSpc>
              </a:pPr>
            </a:p>
          </p:txBody>
        </p:sp>
      </p:grpSp>
      <p:sp>
        <p:nvSpPr>
          <p:cNvPr name="TextBox 25" id="25"/>
          <p:cNvSpPr txBox="true"/>
          <p:nvPr/>
        </p:nvSpPr>
        <p:spPr>
          <a:xfrm rot="0">
            <a:off x="5287837" y="8232057"/>
            <a:ext cx="291108" cy="705486"/>
          </a:xfrm>
          <a:prstGeom prst="rect">
            <a:avLst/>
          </a:prstGeom>
        </p:spPr>
        <p:txBody>
          <a:bodyPr anchor="t" rtlCol="false" tIns="0" lIns="0" bIns="0" rIns="0">
            <a:spAutoFit/>
          </a:bodyPr>
          <a:lstStyle/>
          <a:p>
            <a:pPr algn="ctr" marL="0" indent="0" lvl="0">
              <a:lnSpc>
                <a:spcPts val="5739"/>
              </a:lnSpc>
              <a:spcBef>
                <a:spcPct val="0"/>
              </a:spcBef>
            </a:pPr>
            <a:r>
              <a:rPr lang="en-US" sz="4099">
                <a:solidFill>
                  <a:srgbClr val="000000"/>
                </a:solidFill>
                <a:latin typeface="Noto Serif Display"/>
              </a:rPr>
              <a:t>4</a:t>
            </a:r>
          </a:p>
        </p:txBody>
      </p:sp>
      <p:sp>
        <p:nvSpPr>
          <p:cNvPr name="TextBox 26" id="26"/>
          <p:cNvSpPr txBox="true"/>
          <p:nvPr/>
        </p:nvSpPr>
        <p:spPr>
          <a:xfrm rot="0">
            <a:off x="6001611" y="6064044"/>
            <a:ext cx="6441458" cy="844551"/>
          </a:xfrm>
          <a:prstGeom prst="rect">
            <a:avLst/>
          </a:prstGeom>
        </p:spPr>
        <p:txBody>
          <a:bodyPr anchor="t" rtlCol="false" tIns="0" lIns="0" bIns="0" rIns="0">
            <a:spAutoFit/>
          </a:bodyPr>
          <a:lstStyle/>
          <a:p>
            <a:pPr algn="ctr">
              <a:lnSpc>
                <a:spcPts val="6999"/>
              </a:lnSpc>
            </a:pPr>
            <a:r>
              <a:rPr lang="en-US" sz="4999">
                <a:solidFill>
                  <a:srgbClr val="FFFFFF"/>
                </a:solidFill>
                <a:latin typeface="Noto Serif Display"/>
              </a:rPr>
              <a:t>Kết quả đạt được</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2B4B82"/>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17026764" y="0"/>
            <a:ext cx="1261236" cy="1180609"/>
          </a:xfrm>
          <a:custGeom>
            <a:avLst/>
            <a:gdLst/>
            <a:ahLst/>
            <a:cxnLst/>
            <a:rect r="r" b="b" t="t" l="l"/>
            <a:pathLst>
              <a:path h="1180609" w="1261236">
                <a:moveTo>
                  <a:pt x="0" y="0"/>
                </a:moveTo>
                <a:lnTo>
                  <a:pt x="1261236" y="0"/>
                </a:lnTo>
                <a:lnTo>
                  <a:pt x="1261236" y="1180609"/>
                </a:lnTo>
                <a:lnTo>
                  <a:pt x="0" y="1180609"/>
                </a:lnTo>
                <a:lnTo>
                  <a:pt x="0" y="0"/>
                </a:lnTo>
                <a:close/>
              </a:path>
            </a:pathLst>
          </a:custGeom>
          <a:blipFill>
            <a:blip r:embed="rId3"/>
            <a:stretch>
              <a:fillRect l="0" t="0" r="0" b="0"/>
            </a:stretch>
          </a:blipFill>
        </p:spPr>
      </p:sp>
      <p:sp>
        <p:nvSpPr>
          <p:cNvPr name="Freeform 4" id="4"/>
          <p:cNvSpPr/>
          <p:nvPr/>
        </p:nvSpPr>
        <p:spPr>
          <a:xfrm flipH="false" flipV="false" rot="0">
            <a:off x="0" y="7488539"/>
            <a:ext cx="4360208" cy="2798461"/>
          </a:xfrm>
          <a:custGeom>
            <a:avLst/>
            <a:gdLst/>
            <a:ahLst/>
            <a:cxnLst/>
            <a:rect r="r" b="b" t="t" l="l"/>
            <a:pathLst>
              <a:path h="2798461" w="4360208">
                <a:moveTo>
                  <a:pt x="0" y="0"/>
                </a:moveTo>
                <a:lnTo>
                  <a:pt x="4360208" y="0"/>
                </a:lnTo>
                <a:lnTo>
                  <a:pt x="4360208" y="2798461"/>
                </a:lnTo>
                <a:lnTo>
                  <a:pt x="0" y="279846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2B4B82"/>
        </a:solidFill>
      </p:bgPr>
    </p:bg>
    <p:spTree>
      <p:nvGrpSpPr>
        <p:cNvPr id="1" name=""/>
        <p:cNvGrpSpPr/>
        <p:nvPr/>
      </p:nvGrpSpPr>
      <p:grpSpPr>
        <a:xfrm>
          <a:off x="0" y="0"/>
          <a:ext cx="0" cy="0"/>
          <a:chOff x="0" y="0"/>
          <a:chExt cx="0" cy="0"/>
        </a:xfrm>
      </p:grpSpPr>
      <p:sp>
        <p:nvSpPr>
          <p:cNvPr name="Freeform 2" id="2"/>
          <p:cNvSpPr/>
          <p:nvPr/>
        </p:nvSpPr>
        <p:spPr>
          <a:xfrm flipH="false" flipV="false" rot="0">
            <a:off x="-3008250" y="5642815"/>
            <a:ext cx="9635039" cy="5781023"/>
          </a:xfrm>
          <a:custGeom>
            <a:avLst/>
            <a:gdLst/>
            <a:ahLst/>
            <a:cxnLst/>
            <a:rect r="r" b="b" t="t" l="l"/>
            <a:pathLst>
              <a:path h="5781023" w="9635039">
                <a:moveTo>
                  <a:pt x="0" y="0"/>
                </a:moveTo>
                <a:lnTo>
                  <a:pt x="9635039" y="0"/>
                </a:lnTo>
                <a:lnTo>
                  <a:pt x="9635039" y="5781023"/>
                </a:lnTo>
                <a:lnTo>
                  <a:pt x="0" y="5781023"/>
                </a:lnTo>
                <a:lnTo>
                  <a:pt x="0" y="0"/>
                </a:lnTo>
                <a:close/>
              </a:path>
            </a:pathLst>
          </a:custGeom>
          <a:blipFill>
            <a:blip r:embed="rId2"/>
            <a:stretch>
              <a:fillRect l="0" t="0" r="0" b="0"/>
            </a:stretch>
          </a:blipFill>
        </p:spPr>
      </p:sp>
      <p:grpSp>
        <p:nvGrpSpPr>
          <p:cNvPr name="Group 3" id="3"/>
          <p:cNvGrpSpPr/>
          <p:nvPr/>
        </p:nvGrpSpPr>
        <p:grpSpPr>
          <a:xfrm rot="0">
            <a:off x="2302521" y="2877719"/>
            <a:ext cx="11284310" cy="3945096"/>
            <a:chOff x="0" y="0"/>
            <a:chExt cx="2971999" cy="1039038"/>
          </a:xfrm>
        </p:grpSpPr>
        <p:sp>
          <p:nvSpPr>
            <p:cNvPr name="Freeform 4" id="4"/>
            <p:cNvSpPr/>
            <p:nvPr/>
          </p:nvSpPr>
          <p:spPr>
            <a:xfrm flipH="false" flipV="false" rot="0">
              <a:off x="0" y="0"/>
              <a:ext cx="2972011" cy="1039038"/>
            </a:xfrm>
            <a:custGeom>
              <a:avLst/>
              <a:gdLst/>
              <a:ahLst/>
              <a:cxnLst/>
              <a:rect r="r" b="b" t="t" l="l"/>
              <a:pathLst>
                <a:path h="1039038" w="2972011">
                  <a:moveTo>
                    <a:pt x="2652787" y="0"/>
                  </a:moveTo>
                  <a:lnTo>
                    <a:pt x="282407" y="0"/>
                  </a:lnTo>
                  <a:cubicBezTo>
                    <a:pt x="126426" y="0"/>
                    <a:pt x="0" y="123512"/>
                    <a:pt x="0" y="454352"/>
                  </a:cubicBezTo>
                  <a:cubicBezTo>
                    <a:pt x="0" y="714007"/>
                    <a:pt x="66279" y="809147"/>
                    <a:pt x="162037" y="853289"/>
                  </a:cubicBezTo>
                  <a:lnTo>
                    <a:pt x="162037" y="1039038"/>
                  </a:lnTo>
                  <a:lnTo>
                    <a:pt x="353844" y="879570"/>
                  </a:lnTo>
                  <a:lnTo>
                    <a:pt x="2652787" y="879570"/>
                  </a:lnTo>
                  <a:cubicBezTo>
                    <a:pt x="2845562" y="879570"/>
                    <a:pt x="2971999" y="756057"/>
                    <a:pt x="2971999" y="454289"/>
                  </a:cubicBezTo>
                  <a:cubicBezTo>
                    <a:pt x="2972011" y="123512"/>
                    <a:pt x="2845562" y="0"/>
                    <a:pt x="2652787" y="0"/>
                  </a:cubicBezTo>
                  <a:close/>
                </a:path>
              </a:pathLst>
            </a:custGeom>
            <a:gradFill rotWithShape="true">
              <a:gsLst>
                <a:gs pos="0">
                  <a:srgbClr val="CDFFD8">
                    <a:alpha val="100000"/>
                  </a:srgbClr>
                </a:gs>
                <a:gs pos="100000">
                  <a:srgbClr val="94B9FF">
                    <a:alpha val="100000"/>
                  </a:srgbClr>
                </a:gs>
              </a:gsLst>
              <a:lin ang="0"/>
            </a:gradFill>
          </p:spPr>
        </p:sp>
        <p:sp>
          <p:nvSpPr>
            <p:cNvPr name="TextBox 5" id="5"/>
            <p:cNvSpPr txBox="true"/>
            <p:nvPr/>
          </p:nvSpPr>
          <p:spPr>
            <a:xfrm>
              <a:off x="0" y="-28575"/>
              <a:ext cx="2971999" cy="877113"/>
            </a:xfrm>
            <a:prstGeom prst="rect">
              <a:avLst/>
            </a:prstGeom>
          </p:spPr>
          <p:txBody>
            <a:bodyPr anchor="ctr" rtlCol="false" tIns="50800" lIns="50800" bIns="50800" rIns="50800"/>
            <a:lstStyle/>
            <a:p>
              <a:pPr algn="ctr">
                <a:lnSpc>
                  <a:spcPts val="3359"/>
                </a:lnSpc>
              </a:pPr>
            </a:p>
          </p:txBody>
        </p:sp>
      </p:grpSp>
      <p:sp>
        <p:nvSpPr>
          <p:cNvPr name="Freeform 6" id="6"/>
          <p:cNvSpPr/>
          <p:nvPr/>
        </p:nvSpPr>
        <p:spPr>
          <a:xfrm flipH="false" flipV="false" rot="0">
            <a:off x="17026764" y="0"/>
            <a:ext cx="1261236" cy="1180609"/>
          </a:xfrm>
          <a:custGeom>
            <a:avLst/>
            <a:gdLst/>
            <a:ahLst/>
            <a:cxnLst/>
            <a:rect r="r" b="b" t="t" l="l"/>
            <a:pathLst>
              <a:path h="1180609" w="1261236">
                <a:moveTo>
                  <a:pt x="0" y="0"/>
                </a:moveTo>
                <a:lnTo>
                  <a:pt x="1261236" y="0"/>
                </a:lnTo>
                <a:lnTo>
                  <a:pt x="1261236" y="1180609"/>
                </a:lnTo>
                <a:lnTo>
                  <a:pt x="0" y="1180609"/>
                </a:lnTo>
                <a:lnTo>
                  <a:pt x="0" y="0"/>
                </a:lnTo>
                <a:close/>
              </a:path>
            </a:pathLst>
          </a:custGeom>
          <a:blipFill>
            <a:blip r:embed="rId3"/>
            <a:stretch>
              <a:fillRect l="0" t="0" r="0" b="0"/>
            </a:stretch>
          </a:blipFill>
        </p:spPr>
      </p:sp>
      <p:grpSp>
        <p:nvGrpSpPr>
          <p:cNvPr name="Group 7" id="7"/>
          <p:cNvGrpSpPr/>
          <p:nvPr/>
        </p:nvGrpSpPr>
        <p:grpSpPr>
          <a:xfrm rot="0">
            <a:off x="742733" y="479173"/>
            <a:ext cx="1162094" cy="1099053"/>
            <a:chOff x="0" y="0"/>
            <a:chExt cx="306066" cy="289463"/>
          </a:xfrm>
        </p:grpSpPr>
        <p:sp>
          <p:nvSpPr>
            <p:cNvPr name="Freeform 8" id="8"/>
            <p:cNvSpPr/>
            <p:nvPr/>
          </p:nvSpPr>
          <p:spPr>
            <a:xfrm flipH="false" flipV="false" rot="0">
              <a:off x="0" y="0"/>
              <a:ext cx="306066" cy="289463"/>
            </a:xfrm>
            <a:custGeom>
              <a:avLst/>
              <a:gdLst/>
              <a:ahLst/>
              <a:cxnLst/>
              <a:rect r="r" b="b" t="t" l="l"/>
              <a:pathLst>
                <a:path h="289463" w="306066">
                  <a:moveTo>
                    <a:pt x="144731" y="0"/>
                  </a:moveTo>
                  <a:lnTo>
                    <a:pt x="161335" y="0"/>
                  </a:lnTo>
                  <a:cubicBezTo>
                    <a:pt x="241267" y="0"/>
                    <a:pt x="306066" y="64798"/>
                    <a:pt x="306066" y="144731"/>
                  </a:cubicBezTo>
                  <a:lnTo>
                    <a:pt x="306066" y="144731"/>
                  </a:lnTo>
                  <a:cubicBezTo>
                    <a:pt x="306066" y="183116"/>
                    <a:pt x="290817" y="219929"/>
                    <a:pt x="263675" y="247072"/>
                  </a:cubicBezTo>
                  <a:cubicBezTo>
                    <a:pt x="236533" y="274214"/>
                    <a:pt x="199720" y="289463"/>
                    <a:pt x="161335" y="289463"/>
                  </a:cubicBezTo>
                  <a:lnTo>
                    <a:pt x="144731" y="289463"/>
                  </a:lnTo>
                  <a:cubicBezTo>
                    <a:pt x="106346" y="289463"/>
                    <a:pt x="69533" y="274214"/>
                    <a:pt x="42391" y="247072"/>
                  </a:cubicBezTo>
                  <a:cubicBezTo>
                    <a:pt x="15248" y="219929"/>
                    <a:pt x="0" y="183116"/>
                    <a:pt x="0" y="144731"/>
                  </a:cubicBezTo>
                  <a:lnTo>
                    <a:pt x="0" y="144731"/>
                  </a:lnTo>
                  <a:cubicBezTo>
                    <a:pt x="0" y="106346"/>
                    <a:pt x="15248" y="69533"/>
                    <a:pt x="42391" y="42391"/>
                  </a:cubicBezTo>
                  <a:cubicBezTo>
                    <a:pt x="69533" y="15248"/>
                    <a:pt x="106346" y="0"/>
                    <a:pt x="144731" y="0"/>
                  </a:cubicBezTo>
                  <a:close/>
                </a:path>
              </a:pathLst>
            </a:custGeom>
            <a:solidFill>
              <a:srgbClr val="C1FF72"/>
            </a:solidFill>
          </p:spPr>
        </p:sp>
        <p:sp>
          <p:nvSpPr>
            <p:cNvPr name="TextBox 9" id="9"/>
            <p:cNvSpPr txBox="true"/>
            <p:nvPr/>
          </p:nvSpPr>
          <p:spPr>
            <a:xfrm>
              <a:off x="0" y="-66675"/>
              <a:ext cx="306066" cy="356138"/>
            </a:xfrm>
            <a:prstGeom prst="rect">
              <a:avLst/>
            </a:prstGeom>
          </p:spPr>
          <p:txBody>
            <a:bodyPr anchor="ctr" rtlCol="false" tIns="50800" lIns="50800" bIns="50800" rIns="50800"/>
            <a:lstStyle/>
            <a:p>
              <a:pPr algn="ctr">
                <a:lnSpc>
                  <a:spcPts val="3359"/>
                </a:lnSpc>
              </a:pPr>
            </a:p>
          </p:txBody>
        </p:sp>
      </p:grpSp>
      <p:sp>
        <p:nvSpPr>
          <p:cNvPr name="TextBox 10" id="10"/>
          <p:cNvSpPr txBox="true"/>
          <p:nvPr/>
        </p:nvSpPr>
        <p:spPr>
          <a:xfrm rot="0">
            <a:off x="1191053" y="551983"/>
            <a:ext cx="291108" cy="705486"/>
          </a:xfrm>
          <a:prstGeom prst="rect">
            <a:avLst/>
          </a:prstGeom>
        </p:spPr>
        <p:txBody>
          <a:bodyPr anchor="t" rtlCol="false" tIns="0" lIns="0" bIns="0" rIns="0">
            <a:spAutoFit/>
          </a:bodyPr>
          <a:lstStyle/>
          <a:p>
            <a:pPr algn="ctr" marL="0" indent="0" lvl="0">
              <a:lnSpc>
                <a:spcPts val="5739"/>
              </a:lnSpc>
              <a:spcBef>
                <a:spcPct val="0"/>
              </a:spcBef>
            </a:pPr>
            <a:r>
              <a:rPr lang="en-US" sz="4099">
                <a:solidFill>
                  <a:srgbClr val="000000"/>
                </a:solidFill>
                <a:latin typeface="Noto Serif Display"/>
              </a:rPr>
              <a:t>1</a:t>
            </a:r>
          </a:p>
        </p:txBody>
      </p:sp>
      <p:sp>
        <p:nvSpPr>
          <p:cNvPr name="TextBox 11" id="11"/>
          <p:cNvSpPr txBox="true"/>
          <p:nvPr/>
        </p:nvSpPr>
        <p:spPr>
          <a:xfrm rot="0">
            <a:off x="2302521" y="482451"/>
            <a:ext cx="6441458" cy="844551"/>
          </a:xfrm>
          <a:prstGeom prst="rect">
            <a:avLst/>
          </a:prstGeom>
        </p:spPr>
        <p:txBody>
          <a:bodyPr anchor="t" rtlCol="false" tIns="0" lIns="0" bIns="0" rIns="0">
            <a:spAutoFit/>
          </a:bodyPr>
          <a:lstStyle/>
          <a:p>
            <a:pPr algn="ctr">
              <a:lnSpc>
                <a:spcPts val="6999"/>
              </a:lnSpc>
            </a:pPr>
            <a:r>
              <a:rPr lang="en-US" sz="4999">
                <a:solidFill>
                  <a:srgbClr val="FFFFFF"/>
                </a:solidFill>
                <a:latin typeface="Noto Serif Display"/>
              </a:rPr>
              <a:t>Tổng quan về đề tài </a:t>
            </a:r>
          </a:p>
        </p:txBody>
      </p:sp>
      <p:sp>
        <p:nvSpPr>
          <p:cNvPr name="TextBox 12" id="12"/>
          <p:cNvSpPr txBox="true"/>
          <p:nvPr/>
        </p:nvSpPr>
        <p:spPr>
          <a:xfrm rot="0">
            <a:off x="3433680" y="3483179"/>
            <a:ext cx="9483752" cy="2159635"/>
          </a:xfrm>
          <a:prstGeom prst="rect">
            <a:avLst/>
          </a:prstGeom>
        </p:spPr>
        <p:txBody>
          <a:bodyPr anchor="t" rtlCol="false" tIns="0" lIns="0" bIns="0" rIns="0">
            <a:spAutoFit/>
          </a:bodyPr>
          <a:lstStyle/>
          <a:p>
            <a:pPr algn="ctr">
              <a:lnSpc>
                <a:spcPts val="4339"/>
              </a:lnSpc>
              <a:spcBef>
                <a:spcPct val="0"/>
              </a:spcBef>
            </a:pPr>
            <a:r>
              <a:rPr lang="en-US" sz="3099">
                <a:solidFill>
                  <a:srgbClr val="000000"/>
                </a:solidFill>
                <a:latin typeface="Josefin Sans Bold"/>
              </a:rPr>
              <a:t>Động lực nào đã thúc đẩy quyết định xây dựng một website bán ô tô trực tuyến, và những lợi ích chính của việc chuyển đổi từ mô hình kinh doanh truyền thống sang nền tảng trực tuyến là gì?</a:t>
            </a:r>
          </a:p>
        </p:txBody>
      </p:sp>
      <p:pic>
        <p:nvPicPr>
          <p:cNvPr name="Picture 13" id="13"/>
          <p:cNvPicPr>
            <a:picLocks noChangeAspect="true"/>
          </p:cNvPicPr>
          <p:nvPr/>
        </p:nvPicPr>
        <p:blipFill>
          <a:blip r:embed="rId4"/>
          <a:srcRect l="0" t="0" r="0" b="0"/>
          <a:stretch>
            <a:fillRect/>
          </a:stretch>
        </p:blipFill>
        <p:spPr>
          <a:xfrm flipH="false" flipV="false" rot="0">
            <a:off x="13482790" y="7403874"/>
            <a:ext cx="4805210" cy="2883126"/>
          </a:xfrm>
          <a:prstGeom prst="rect">
            <a:avLst/>
          </a:prstGeom>
        </p:spPr>
      </p:pic>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2B4B82"/>
        </a:solidFill>
      </p:bgPr>
    </p:bg>
    <p:spTree>
      <p:nvGrpSpPr>
        <p:cNvPr id="1" name=""/>
        <p:cNvGrpSpPr/>
        <p:nvPr/>
      </p:nvGrpSpPr>
      <p:grpSpPr>
        <a:xfrm>
          <a:off x="0" y="0"/>
          <a:ext cx="0" cy="0"/>
          <a:chOff x="0" y="0"/>
          <a:chExt cx="0" cy="0"/>
        </a:xfrm>
      </p:grpSpPr>
      <p:sp>
        <p:nvSpPr>
          <p:cNvPr name="Freeform 2" id="2"/>
          <p:cNvSpPr/>
          <p:nvPr/>
        </p:nvSpPr>
        <p:spPr>
          <a:xfrm flipH="false" flipV="false" rot="0">
            <a:off x="-1243487" y="4427351"/>
            <a:ext cx="6460367" cy="6460367"/>
          </a:xfrm>
          <a:custGeom>
            <a:avLst/>
            <a:gdLst/>
            <a:ahLst/>
            <a:cxnLst/>
            <a:rect r="r" b="b" t="t" l="l"/>
            <a:pathLst>
              <a:path h="6460367" w="6460367">
                <a:moveTo>
                  <a:pt x="0" y="0"/>
                </a:moveTo>
                <a:lnTo>
                  <a:pt x="6460367" y="0"/>
                </a:lnTo>
                <a:lnTo>
                  <a:pt x="6460367" y="6460367"/>
                </a:lnTo>
                <a:lnTo>
                  <a:pt x="0" y="6460367"/>
                </a:lnTo>
                <a:lnTo>
                  <a:pt x="0" y="0"/>
                </a:lnTo>
                <a:close/>
              </a:path>
            </a:pathLst>
          </a:custGeom>
          <a:blipFill>
            <a:blip r:embed="rId2"/>
            <a:stretch>
              <a:fillRect l="0" t="0" r="0" b="0"/>
            </a:stretch>
          </a:blipFill>
        </p:spPr>
      </p:sp>
      <p:grpSp>
        <p:nvGrpSpPr>
          <p:cNvPr name="Group 3" id="3"/>
          <p:cNvGrpSpPr/>
          <p:nvPr/>
        </p:nvGrpSpPr>
        <p:grpSpPr>
          <a:xfrm rot="0">
            <a:off x="6948228" y="1028700"/>
            <a:ext cx="9105361" cy="1654425"/>
            <a:chOff x="0" y="0"/>
            <a:chExt cx="2398120" cy="435733"/>
          </a:xfrm>
        </p:grpSpPr>
        <p:sp>
          <p:nvSpPr>
            <p:cNvPr name="Freeform 4" id="4"/>
            <p:cNvSpPr/>
            <p:nvPr/>
          </p:nvSpPr>
          <p:spPr>
            <a:xfrm flipH="false" flipV="false" rot="0">
              <a:off x="0" y="0"/>
              <a:ext cx="2398120" cy="435733"/>
            </a:xfrm>
            <a:custGeom>
              <a:avLst/>
              <a:gdLst/>
              <a:ahLst/>
              <a:cxnLst/>
              <a:rect r="r" b="b" t="t" l="l"/>
              <a:pathLst>
                <a:path h="435733" w="2398120">
                  <a:moveTo>
                    <a:pt x="43363" y="0"/>
                  </a:moveTo>
                  <a:lnTo>
                    <a:pt x="2354757" y="0"/>
                  </a:lnTo>
                  <a:cubicBezTo>
                    <a:pt x="2378706" y="0"/>
                    <a:pt x="2398120" y="19414"/>
                    <a:pt x="2398120" y="43363"/>
                  </a:cubicBezTo>
                  <a:lnTo>
                    <a:pt x="2398120" y="392370"/>
                  </a:lnTo>
                  <a:cubicBezTo>
                    <a:pt x="2398120" y="403871"/>
                    <a:pt x="2393551" y="414900"/>
                    <a:pt x="2385419" y="423033"/>
                  </a:cubicBezTo>
                  <a:cubicBezTo>
                    <a:pt x="2377287" y="431165"/>
                    <a:pt x="2366257" y="435733"/>
                    <a:pt x="2354757" y="435733"/>
                  </a:cubicBezTo>
                  <a:lnTo>
                    <a:pt x="43363" y="435733"/>
                  </a:lnTo>
                  <a:cubicBezTo>
                    <a:pt x="19414" y="435733"/>
                    <a:pt x="0" y="416319"/>
                    <a:pt x="0" y="392370"/>
                  </a:cubicBezTo>
                  <a:lnTo>
                    <a:pt x="0" y="43363"/>
                  </a:lnTo>
                  <a:cubicBezTo>
                    <a:pt x="0" y="19414"/>
                    <a:pt x="19414" y="0"/>
                    <a:pt x="43363" y="0"/>
                  </a:cubicBezTo>
                  <a:close/>
                </a:path>
              </a:pathLst>
            </a:custGeom>
            <a:gradFill rotWithShape="true">
              <a:gsLst>
                <a:gs pos="0">
                  <a:srgbClr val="CDFFD8">
                    <a:alpha val="100000"/>
                  </a:srgbClr>
                </a:gs>
                <a:gs pos="100000">
                  <a:srgbClr val="94B9FF">
                    <a:alpha val="100000"/>
                  </a:srgbClr>
                </a:gs>
              </a:gsLst>
              <a:lin ang="0"/>
            </a:gradFill>
          </p:spPr>
        </p:sp>
        <p:sp>
          <p:nvSpPr>
            <p:cNvPr name="TextBox 5" id="5"/>
            <p:cNvSpPr txBox="true"/>
            <p:nvPr/>
          </p:nvSpPr>
          <p:spPr>
            <a:xfrm>
              <a:off x="0" y="-66675"/>
              <a:ext cx="2398120" cy="502408"/>
            </a:xfrm>
            <a:prstGeom prst="rect">
              <a:avLst/>
            </a:prstGeom>
          </p:spPr>
          <p:txBody>
            <a:bodyPr anchor="ctr" rtlCol="false" tIns="50800" lIns="50800" bIns="50800" rIns="50800"/>
            <a:lstStyle/>
            <a:p>
              <a:pPr algn="ctr">
                <a:lnSpc>
                  <a:spcPts val="3359"/>
                </a:lnSpc>
              </a:pPr>
            </a:p>
          </p:txBody>
        </p:sp>
      </p:grpSp>
      <p:pic>
        <p:nvPicPr>
          <p:cNvPr name="Picture 6" id="6"/>
          <p:cNvPicPr>
            <a:picLocks noChangeAspect="true"/>
          </p:cNvPicPr>
          <p:nvPr/>
        </p:nvPicPr>
        <p:blipFill>
          <a:blip r:embed="rId3"/>
          <a:srcRect l="0" t="0" r="0" b="0"/>
          <a:stretch>
            <a:fillRect/>
          </a:stretch>
        </p:blipFill>
        <p:spPr>
          <a:xfrm flipH="false" flipV="false" rot="1029989">
            <a:off x="2912712" y="1695824"/>
            <a:ext cx="3045719" cy="2939119"/>
          </a:xfrm>
          <a:prstGeom prst="rect">
            <a:avLst/>
          </a:prstGeom>
        </p:spPr>
      </p:pic>
      <p:pic>
        <p:nvPicPr>
          <p:cNvPr name="Picture 7" id="7"/>
          <p:cNvPicPr>
            <a:picLocks noChangeAspect="true"/>
          </p:cNvPicPr>
          <p:nvPr/>
        </p:nvPicPr>
        <p:blipFill>
          <a:blip r:embed="rId3"/>
          <a:srcRect l="0" t="0" r="0" b="0"/>
          <a:stretch>
            <a:fillRect/>
          </a:stretch>
        </p:blipFill>
        <p:spPr>
          <a:xfrm flipH="false" flipV="false" rot="1289765">
            <a:off x="3684664" y="3663229"/>
            <a:ext cx="2399167" cy="2315196"/>
          </a:xfrm>
          <a:prstGeom prst="rect">
            <a:avLst/>
          </a:prstGeom>
        </p:spPr>
      </p:pic>
      <p:grpSp>
        <p:nvGrpSpPr>
          <p:cNvPr name="Group 8" id="8"/>
          <p:cNvGrpSpPr/>
          <p:nvPr/>
        </p:nvGrpSpPr>
        <p:grpSpPr>
          <a:xfrm rot="0">
            <a:off x="6948228" y="7603875"/>
            <a:ext cx="9105361" cy="1654425"/>
            <a:chOff x="0" y="0"/>
            <a:chExt cx="2398120" cy="435733"/>
          </a:xfrm>
        </p:grpSpPr>
        <p:sp>
          <p:nvSpPr>
            <p:cNvPr name="Freeform 9" id="9"/>
            <p:cNvSpPr/>
            <p:nvPr/>
          </p:nvSpPr>
          <p:spPr>
            <a:xfrm flipH="false" flipV="false" rot="0">
              <a:off x="0" y="0"/>
              <a:ext cx="2398120" cy="435733"/>
            </a:xfrm>
            <a:custGeom>
              <a:avLst/>
              <a:gdLst/>
              <a:ahLst/>
              <a:cxnLst/>
              <a:rect r="r" b="b" t="t" l="l"/>
              <a:pathLst>
                <a:path h="435733" w="2398120">
                  <a:moveTo>
                    <a:pt x="43363" y="0"/>
                  </a:moveTo>
                  <a:lnTo>
                    <a:pt x="2354757" y="0"/>
                  </a:lnTo>
                  <a:cubicBezTo>
                    <a:pt x="2378706" y="0"/>
                    <a:pt x="2398120" y="19414"/>
                    <a:pt x="2398120" y="43363"/>
                  </a:cubicBezTo>
                  <a:lnTo>
                    <a:pt x="2398120" y="392370"/>
                  </a:lnTo>
                  <a:cubicBezTo>
                    <a:pt x="2398120" y="403871"/>
                    <a:pt x="2393551" y="414900"/>
                    <a:pt x="2385419" y="423033"/>
                  </a:cubicBezTo>
                  <a:cubicBezTo>
                    <a:pt x="2377287" y="431165"/>
                    <a:pt x="2366257" y="435733"/>
                    <a:pt x="2354757" y="435733"/>
                  </a:cubicBezTo>
                  <a:lnTo>
                    <a:pt x="43363" y="435733"/>
                  </a:lnTo>
                  <a:cubicBezTo>
                    <a:pt x="19414" y="435733"/>
                    <a:pt x="0" y="416319"/>
                    <a:pt x="0" y="392370"/>
                  </a:cubicBezTo>
                  <a:lnTo>
                    <a:pt x="0" y="43363"/>
                  </a:lnTo>
                  <a:cubicBezTo>
                    <a:pt x="0" y="19414"/>
                    <a:pt x="19414" y="0"/>
                    <a:pt x="43363" y="0"/>
                  </a:cubicBezTo>
                  <a:close/>
                </a:path>
              </a:pathLst>
            </a:custGeom>
            <a:gradFill rotWithShape="true">
              <a:gsLst>
                <a:gs pos="0">
                  <a:srgbClr val="CDFFD8">
                    <a:alpha val="100000"/>
                  </a:srgbClr>
                </a:gs>
                <a:gs pos="100000">
                  <a:srgbClr val="94B9FF">
                    <a:alpha val="100000"/>
                  </a:srgbClr>
                </a:gs>
              </a:gsLst>
              <a:lin ang="0"/>
            </a:gradFill>
          </p:spPr>
        </p:sp>
        <p:sp>
          <p:nvSpPr>
            <p:cNvPr name="TextBox 10" id="10"/>
            <p:cNvSpPr txBox="true"/>
            <p:nvPr/>
          </p:nvSpPr>
          <p:spPr>
            <a:xfrm>
              <a:off x="0" y="-66675"/>
              <a:ext cx="2398120" cy="502408"/>
            </a:xfrm>
            <a:prstGeom prst="rect">
              <a:avLst/>
            </a:prstGeom>
          </p:spPr>
          <p:txBody>
            <a:bodyPr anchor="ctr" rtlCol="false" tIns="50800" lIns="50800" bIns="50800" rIns="50800"/>
            <a:lstStyle/>
            <a:p>
              <a:pPr algn="ctr">
                <a:lnSpc>
                  <a:spcPts val="3359"/>
                </a:lnSpc>
              </a:pPr>
            </a:p>
          </p:txBody>
        </p:sp>
      </p:grpSp>
      <p:grpSp>
        <p:nvGrpSpPr>
          <p:cNvPr name="Group 11" id="11"/>
          <p:cNvGrpSpPr/>
          <p:nvPr/>
        </p:nvGrpSpPr>
        <p:grpSpPr>
          <a:xfrm rot="0">
            <a:off x="6948228" y="5097551"/>
            <a:ext cx="9105361" cy="1654425"/>
            <a:chOff x="0" y="0"/>
            <a:chExt cx="2398120" cy="435733"/>
          </a:xfrm>
        </p:grpSpPr>
        <p:sp>
          <p:nvSpPr>
            <p:cNvPr name="Freeform 12" id="12"/>
            <p:cNvSpPr/>
            <p:nvPr/>
          </p:nvSpPr>
          <p:spPr>
            <a:xfrm flipH="false" flipV="false" rot="0">
              <a:off x="0" y="0"/>
              <a:ext cx="2398120" cy="435733"/>
            </a:xfrm>
            <a:custGeom>
              <a:avLst/>
              <a:gdLst/>
              <a:ahLst/>
              <a:cxnLst/>
              <a:rect r="r" b="b" t="t" l="l"/>
              <a:pathLst>
                <a:path h="435733" w="2398120">
                  <a:moveTo>
                    <a:pt x="43363" y="0"/>
                  </a:moveTo>
                  <a:lnTo>
                    <a:pt x="2354757" y="0"/>
                  </a:lnTo>
                  <a:cubicBezTo>
                    <a:pt x="2378706" y="0"/>
                    <a:pt x="2398120" y="19414"/>
                    <a:pt x="2398120" y="43363"/>
                  </a:cubicBezTo>
                  <a:lnTo>
                    <a:pt x="2398120" y="392370"/>
                  </a:lnTo>
                  <a:cubicBezTo>
                    <a:pt x="2398120" y="403871"/>
                    <a:pt x="2393551" y="414900"/>
                    <a:pt x="2385419" y="423033"/>
                  </a:cubicBezTo>
                  <a:cubicBezTo>
                    <a:pt x="2377287" y="431165"/>
                    <a:pt x="2366257" y="435733"/>
                    <a:pt x="2354757" y="435733"/>
                  </a:cubicBezTo>
                  <a:lnTo>
                    <a:pt x="43363" y="435733"/>
                  </a:lnTo>
                  <a:cubicBezTo>
                    <a:pt x="19414" y="435733"/>
                    <a:pt x="0" y="416319"/>
                    <a:pt x="0" y="392370"/>
                  </a:cubicBezTo>
                  <a:lnTo>
                    <a:pt x="0" y="43363"/>
                  </a:lnTo>
                  <a:cubicBezTo>
                    <a:pt x="0" y="19414"/>
                    <a:pt x="19414" y="0"/>
                    <a:pt x="43363" y="0"/>
                  </a:cubicBezTo>
                  <a:close/>
                </a:path>
              </a:pathLst>
            </a:custGeom>
            <a:gradFill rotWithShape="true">
              <a:gsLst>
                <a:gs pos="0">
                  <a:srgbClr val="CDFFD8">
                    <a:alpha val="100000"/>
                  </a:srgbClr>
                </a:gs>
                <a:gs pos="100000">
                  <a:srgbClr val="94B9FF">
                    <a:alpha val="100000"/>
                  </a:srgbClr>
                </a:gs>
              </a:gsLst>
              <a:lin ang="0"/>
            </a:gradFill>
          </p:spPr>
        </p:sp>
        <p:sp>
          <p:nvSpPr>
            <p:cNvPr name="TextBox 13" id="13"/>
            <p:cNvSpPr txBox="true"/>
            <p:nvPr/>
          </p:nvSpPr>
          <p:spPr>
            <a:xfrm>
              <a:off x="0" y="-66675"/>
              <a:ext cx="2398120" cy="502408"/>
            </a:xfrm>
            <a:prstGeom prst="rect">
              <a:avLst/>
            </a:prstGeom>
          </p:spPr>
          <p:txBody>
            <a:bodyPr anchor="ctr" rtlCol="false" tIns="50800" lIns="50800" bIns="50800" rIns="50800"/>
            <a:lstStyle/>
            <a:p>
              <a:pPr algn="ctr">
                <a:lnSpc>
                  <a:spcPts val="3359"/>
                </a:lnSpc>
              </a:pPr>
            </a:p>
          </p:txBody>
        </p:sp>
      </p:grpSp>
      <p:grpSp>
        <p:nvGrpSpPr>
          <p:cNvPr name="Group 14" id="14"/>
          <p:cNvGrpSpPr/>
          <p:nvPr/>
        </p:nvGrpSpPr>
        <p:grpSpPr>
          <a:xfrm rot="0">
            <a:off x="6948228" y="2980518"/>
            <a:ext cx="9105361" cy="1654425"/>
            <a:chOff x="0" y="0"/>
            <a:chExt cx="2398120" cy="435733"/>
          </a:xfrm>
        </p:grpSpPr>
        <p:sp>
          <p:nvSpPr>
            <p:cNvPr name="Freeform 15" id="15"/>
            <p:cNvSpPr/>
            <p:nvPr/>
          </p:nvSpPr>
          <p:spPr>
            <a:xfrm flipH="false" flipV="false" rot="0">
              <a:off x="0" y="0"/>
              <a:ext cx="2398120" cy="435733"/>
            </a:xfrm>
            <a:custGeom>
              <a:avLst/>
              <a:gdLst/>
              <a:ahLst/>
              <a:cxnLst/>
              <a:rect r="r" b="b" t="t" l="l"/>
              <a:pathLst>
                <a:path h="435733" w="2398120">
                  <a:moveTo>
                    <a:pt x="43363" y="0"/>
                  </a:moveTo>
                  <a:lnTo>
                    <a:pt x="2354757" y="0"/>
                  </a:lnTo>
                  <a:cubicBezTo>
                    <a:pt x="2378706" y="0"/>
                    <a:pt x="2398120" y="19414"/>
                    <a:pt x="2398120" y="43363"/>
                  </a:cubicBezTo>
                  <a:lnTo>
                    <a:pt x="2398120" y="392370"/>
                  </a:lnTo>
                  <a:cubicBezTo>
                    <a:pt x="2398120" y="403871"/>
                    <a:pt x="2393551" y="414900"/>
                    <a:pt x="2385419" y="423033"/>
                  </a:cubicBezTo>
                  <a:cubicBezTo>
                    <a:pt x="2377287" y="431165"/>
                    <a:pt x="2366257" y="435733"/>
                    <a:pt x="2354757" y="435733"/>
                  </a:cubicBezTo>
                  <a:lnTo>
                    <a:pt x="43363" y="435733"/>
                  </a:lnTo>
                  <a:cubicBezTo>
                    <a:pt x="19414" y="435733"/>
                    <a:pt x="0" y="416319"/>
                    <a:pt x="0" y="392370"/>
                  </a:cubicBezTo>
                  <a:lnTo>
                    <a:pt x="0" y="43363"/>
                  </a:lnTo>
                  <a:cubicBezTo>
                    <a:pt x="0" y="19414"/>
                    <a:pt x="19414" y="0"/>
                    <a:pt x="43363" y="0"/>
                  </a:cubicBezTo>
                  <a:close/>
                </a:path>
              </a:pathLst>
            </a:custGeom>
            <a:gradFill rotWithShape="true">
              <a:gsLst>
                <a:gs pos="0">
                  <a:srgbClr val="CDFFD8">
                    <a:alpha val="100000"/>
                  </a:srgbClr>
                </a:gs>
                <a:gs pos="100000">
                  <a:srgbClr val="94B9FF">
                    <a:alpha val="100000"/>
                  </a:srgbClr>
                </a:gs>
              </a:gsLst>
              <a:lin ang="0"/>
            </a:gradFill>
          </p:spPr>
        </p:sp>
        <p:sp>
          <p:nvSpPr>
            <p:cNvPr name="TextBox 16" id="16"/>
            <p:cNvSpPr txBox="true"/>
            <p:nvPr/>
          </p:nvSpPr>
          <p:spPr>
            <a:xfrm>
              <a:off x="0" y="-66675"/>
              <a:ext cx="2398120" cy="502408"/>
            </a:xfrm>
            <a:prstGeom prst="rect">
              <a:avLst/>
            </a:prstGeom>
          </p:spPr>
          <p:txBody>
            <a:bodyPr anchor="ctr" rtlCol="false" tIns="50800" lIns="50800" bIns="50800" rIns="50800"/>
            <a:lstStyle/>
            <a:p>
              <a:pPr algn="ctr">
                <a:lnSpc>
                  <a:spcPts val="3359"/>
                </a:lnSpc>
              </a:pPr>
            </a:p>
          </p:txBody>
        </p:sp>
      </p:grpSp>
      <p:sp>
        <p:nvSpPr>
          <p:cNvPr name="Freeform 17" id="17"/>
          <p:cNvSpPr/>
          <p:nvPr/>
        </p:nvSpPr>
        <p:spPr>
          <a:xfrm flipH="false" flipV="false" rot="0">
            <a:off x="17026764" y="0"/>
            <a:ext cx="1261236" cy="1180609"/>
          </a:xfrm>
          <a:custGeom>
            <a:avLst/>
            <a:gdLst/>
            <a:ahLst/>
            <a:cxnLst/>
            <a:rect r="r" b="b" t="t" l="l"/>
            <a:pathLst>
              <a:path h="1180609" w="1261236">
                <a:moveTo>
                  <a:pt x="0" y="0"/>
                </a:moveTo>
                <a:lnTo>
                  <a:pt x="1261236" y="0"/>
                </a:lnTo>
                <a:lnTo>
                  <a:pt x="1261236" y="1180609"/>
                </a:lnTo>
                <a:lnTo>
                  <a:pt x="0" y="1180609"/>
                </a:lnTo>
                <a:lnTo>
                  <a:pt x="0" y="0"/>
                </a:lnTo>
                <a:close/>
              </a:path>
            </a:pathLst>
          </a:custGeom>
          <a:blipFill>
            <a:blip r:embed="rId4"/>
            <a:stretch>
              <a:fillRect l="0" t="0" r="0" b="0"/>
            </a:stretch>
          </a:blipFill>
        </p:spPr>
      </p:sp>
      <p:pic>
        <p:nvPicPr>
          <p:cNvPr name="Picture 18" id="18"/>
          <p:cNvPicPr>
            <a:picLocks noChangeAspect="true"/>
          </p:cNvPicPr>
          <p:nvPr/>
        </p:nvPicPr>
        <p:blipFill>
          <a:blip r:embed="rId3"/>
          <a:srcRect l="0" t="0" r="0" b="0"/>
          <a:stretch>
            <a:fillRect/>
          </a:stretch>
        </p:blipFill>
        <p:spPr>
          <a:xfrm flipH="false" flipV="false" rot="1878273">
            <a:off x="4017297" y="5371312"/>
            <a:ext cx="2399167" cy="2315196"/>
          </a:xfrm>
          <a:prstGeom prst="rect">
            <a:avLst/>
          </a:prstGeom>
        </p:spPr>
      </p:pic>
      <p:pic>
        <p:nvPicPr>
          <p:cNvPr name="Picture 19" id="19"/>
          <p:cNvPicPr>
            <a:picLocks noChangeAspect="true"/>
          </p:cNvPicPr>
          <p:nvPr/>
        </p:nvPicPr>
        <p:blipFill>
          <a:blip r:embed="rId3"/>
          <a:srcRect l="0" t="0" r="0" b="0"/>
          <a:stretch>
            <a:fillRect/>
          </a:stretch>
        </p:blipFill>
        <p:spPr>
          <a:xfrm flipH="false" flipV="false" rot="2090228">
            <a:off x="4197812" y="7157869"/>
            <a:ext cx="2038137" cy="1966802"/>
          </a:xfrm>
          <a:prstGeom prst="rect">
            <a:avLst/>
          </a:prstGeom>
        </p:spPr>
      </p:pic>
      <p:sp>
        <p:nvSpPr>
          <p:cNvPr name="Freeform 20" id="20"/>
          <p:cNvSpPr/>
          <p:nvPr/>
        </p:nvSpPr>
        <p:spPr>
          <a:xfrm flipH="false" flipV="false" rot="0">
            <a:off x="25909" y="0"/>
            <a:ext cx="1002791" cy="951739"/>
          </a:xfrm>
          <a:custGeom>
            <a:avLst/>
            <a:gdLst/>
            <a:ahLst/>
            <a:cxnLst/>
            <a:rect r="r" b="b" t="t" l="l"/>
            <a:pathLst>
              <a:path h="951739" w="1002791">
                <a:moveTo>
                  <a:pt x="0" y="0"/>
                </a:moveTo>
                <a:lnTo>
                  <a:pt x="1002791" y="0"/>
                </a:lnTo>
                <a:lnTo>
                  <a:pt x="1002791" y="951739"/>
                </a:lnTo>
                <a:lnTo>
                  <a:pt x="0" y="95173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21" id="21"/>
          <p:cNvSpPr txBox="true"/>
          <p:nvPr/>
        </p:nvSpPr>
        <p:spPr>
          <a:xfrm rot="0">
            <a:off x="7197419" y="1285682"/>
            <a:ext cx="8856171" cy="1073785"/>
          </a:xfrm>
          <a:prstGeom prst="rect">
            <a:avLst/>
          </a:prstGeom>
        </p:spPr>
        <p:txBody>
          <a:bodyPr anchor="t" rtlCol="false" tIns="0" lIns="0" bIns="0" rIns="0">
            <a:spAutoFit/>
          </a:bodyPr>
          <a:lstStyle/>
          <a:p>
            <a:pPr algn="ctr">
              <a:lnSpc>
                <a:spcPts val="4339"/>
              </a:lnSpc>
              <a:spcBef>
                <a:spcPct val="0"/>
              </a:spcBef>
            </a:pPr>
            <a:r>
              <a:rPr lang="en-US" sz="3099">
                <a:solidFill>
                  <a:srgbClr val="000000"/>
                </a:solidFill>
                <a:latin typeface="Josefin Sans Bold"/>
              </a:rPr>
              <a:t>Website giúp tiếp cận khách hàng toàn quốc, không giới hạn địa lý</a:t>
            </a:r>
          </a:p>
        </p:txBody>
      </p:sp>
      <p:sp>
        <p:nvSpPr>
          <p:cNvPr name="TextBox 22" id="22"/>
          <p:cNvSpPr txBox="true"/>
          <p:nvPr/>
        </p:nvSpPr>
        <p:spPr>
          <a:xfrm rot="0">
            <a:off x="7072823" y="7641590"/>
            <a:ext cx="8856171" cy="1616710"/>
          </a:xfrm>
          <a:prstGeom prst="rect">
            <a:avLst/>
          </a:prstGeom>
        </p:spPr>
        <p:txBody>
          <a:bodyPr anchor="t" rtlCol="false" tIns="0" lIns="0" bIns="0" rIns="0">
            <a:spAutoFit/>
          </a:bodyPr>
          <a:lstStyle/>
          <a:p>
            <a:pPr algn="ctr">
              <a:lnSpc>
                <a:spcPts val="4339"/>
              </a:lnSpc>
              <a:spcBef>
                <a:spcPct val="0"/>
              </a:spcBef>
            </a:pPr>
            <a:r>
              <a:rPr lang="en-US" sz="3099">
                <a:solidFill>
                  <a:srgbClr val="000000"/>
                </a:solidFill>
                <a:latin typeface="Josefin Sans Bold"/>
              </a:rPr>
              <a:t>Dễ dàng thực hiện các chiến dịch marketing trực tuyến và nhanh chóng điều chỉnh chiến lược kinh doanh</a:t>
            </a:r>
          </a:p>
        </p:txBody>
      </p:sp>
      <p:sp>
        <p:nvSpPr>
          <p:cNvPr name="TextBox 23" id="23"/>
          <p:cNvSpPr txBox="true"/>
          <p:nvPr/>
        </p:nvSpPr>
        <p:spPr>
          <a:xfrm rot="0">
            <a:off x="7197419" y="5354534"/>
            <a:ext cx="8856171" cy="1073785"/>
          </a:xfrm>
          <a:prstGeom prst="rect">
            <a:avLst/>
          </a:prstGeom>
        </p:spPr>
        <p:txBody>
          <a:bodyPr anchor="t" rtlCol="false" tIns="0" lIns="0" bIns="0" rIns="0">
            <a:spAutoFit/>
          </a:bodyPr>
          <a:lstStyle/>
          <a:p>
            <a:pPr algn="ctr">
              <a:lnSpc>
                <a:spcPts val="4339"/>
              </a:lnSpc>
              <a:spcBef>
                <a:spcPct val="0"/>
              </a:spcBef>
            </a:pPr>
            <a:r>
              <a:rPr lang="en-US" sz="3099">
                <a:solidFill>
                  <a:srgbClr val="000000"/>
                </a:solidFill>
                <a:latin typeface="Josefin Sans Bold"/>
              </a:rPr>
              <a:t>Giảm chi phí thuê mặt bằng và nhân viên, quản lý kho hàng hiệu quả hơn</a:t>
            </a:r>
          </a:p>
        </p:txBody>
      </p:sp>
      <p:sp>
        <p:nvSpPr>
          <p:cNvPr name="TextBox 24" id="24"/>
          <p:cNvSpPr txBox="true"/>
          <p:nvPr/>
        </p:nvSpPr>
        <p:spPr>
          <a:xfrm rot="0">
            <a:off x="7197419" y="3237501"/>
            <a:ext cx="8856171" cy="1073785"/>
          </a:xfrm>
          <a:prstGeom prst="rect">
            <a:avLst/>
          </a:prstGeom>
        </p:spPr>
        <p:txBody>
          <a:bodyPr anchor="t" rtlCol="false" tIns="0" lIns="0" bIns="0" rIns="0">
            <a:spAutoFit/>
          </a:bodyPr>
          <a:lstStyle/>
          <a:p>
            <a:pPr algn="ctr">
              <a:lnSpc>
                <a:spcPts val="4339"/>
              </a:lnSpc>
              <a:spcBef>
                <a:spcPct val="0"/>
              </a:spcBef>
            </a:pPr>
            <a:r>
              <a:rPr lang="en-US" sz="3099">
                <a:solidFill>
                  <a:srgbClr val="000000"/>
                </a:solidFill>
                <a:latin typeface="Josefin Sans Bold"/>
              </a:rPr>
              <a:t>Khách hàng có thể tra cứu, so sánh và mua ô tô trực tuyến dễ dàng</a:t>
            </a:r>
          </a:p>
        </p:txBody>
      </p:sp>
      <p:sp>
        <p:nvSpPr>
          <p:cNvPr name="TextBox 25" id="25"/>
          <p:cNvSpPr txBox="true"/>
          <p:nvPr/>
        </p:nvSpPr>
        <p:spPr>
          <a:xfrm rot="0">
            <a:off x="1028700" y="69849"/>
            <a:ext cx="6441458" cy="844551"/>
          </a:xfrm>
          <a:prstGeom prst="rect">
            <a:avLst/>
          </a:prstGeom>
        </p:spPr>
        <p:txBody>
          <a:bodyPr anchor="t" rtlCol="false" tIns="0" lIns="0" bIns="0" rIns="0">
            <a:spAutoFit/>
          </a:bodyPr>
          <a:lstStyle/>
          <a:p>
            <a:pPr algn="ctr">
              <a:lnSpc>
                <a:spcPts val="6999"/>
              </a:lnSpc>
            </a:pPr>
            <a:r>
              <a:rPr lang="en-US" sz="4999">
                <a:solidFill>
                  <a:srgbClr val="FFFFFF"/>
                </a:solidFill>
                <a:latin typeface="Noto Serif Display"/>
              </a:rPr>
              <a:t>Lý do chọn đề tài</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2B4B82"/>
        </a:solidFill>
      </p:bgPr>
    </p:bg>
    <p:spTree>
      <p:nvGrpSpPr>
        <p:cNvPr id="1" name=""/>
        <p:cNvGrpSpPr/>
        <p:nvPr/>
      </p:nvGrpSpPr>
      <p:grpSpPr>
        <a:xfrm>
          <a:off x="0" y="0"/>
          <a:ext cx="0" cy="0"/>
          <a:chOff x="0" y="0"/>
          <a:chExt cx="0" cy="0"/>
        </a:xfrm>
      </p:grpSpPr>
      <p:sp>
        <p:nvSpPr>
          <p:cNvPr name="Freeform 2" id="2"/>
          <p:cNvSpPr/>
          <p:nvPr/>
        </p:nvSpPr>
        <p:spPr>
          <a:xfrm flipH="false" flipV="false" rot="0">
            <a:off x="25909" y="0"/>
            <a:ext cx="1002791" cy="951739"/>
          </a:xfrm>
          <a:custGeom>
            <a:avLst/>
            <a:gdLst/>
            <a:ahLst/>
            <a:cxnLst/>
            <a:rect r="r" b="b" t="t" l="l"/>
            <a:pathLst>
              <a:path h="951739" w="1002791">
                <a:moveTo>
                  <a:pt x="0" y="0"/>
                </a:moveTo>
                <a:lnTo>
                  <a:pt x="1002791" y="0"/>
                </a:lnTo>
                <a:lnTo>
                  <a:pt x="1002791" y="951739"/>
                </a:lnTo>
                <a:lnTo>
                  <a:pt x="0" y="95173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pic>
        <p:nvPicPr>
          <p:cNvPr name="Picture 3" id="3"/>
          <p:cNvPicPr>
            <a:picLocks noChangeAspect="true"/>
          </p:cNvPicPr>
          <p:nvPr/>
        </p:nvPicPr>
        <p:blipFill>
          <a:blip r:embed="rId4"/>
          <a:srcRect l="0" t="0" r="0" b="0"/>
          <a:stretch>
            <a:fillRect/>
          </a:stretch>
        </p:blipFill>
        <p:spPr>
          <a:xfrm flipH="false" flipV="false" rot="0">
            <a:off x="1478920" y="1667472"/>
            <a:ext cx="1368024" cy="1520027"/>
          </a:xfrm>
          <a:prstGeom prst="rect">
            <a:avLst/>
          </a:prstGeom>
        </p:spPr>
      </p:pic>
      <p:grpSp>
        <p:nvGrpSpPr>
          <p:cNvPr name="Group 4" id="4"/>
          <p:cNvGrpSpPr/>
          <p:nvPr/>
        </p:nvGrpSpPr>
        <p:grpSpPr>
          <a:xfrm rot="0">
            <a:off x="3664591" y="1866569"/>
            <a:ext cx="10798487" cy="987436"/>
            <a:chOff x="0" y="0"/>
            <a:chExt cx="2844046" cy="260066"/>
          </a:xfrm>
        </p:grpSpPr>
        <p:sp>
          <p:nvSpPr>
            <p:cNvPr name="Freeform 5" id="5"/>
            <p:cNvSpPr/>
            <p:nvPr/>
          </p:nvSpPr>
          <p:spPr>
            <a:xfrm flipH="false" flipV="false" rot="0">
              <a:off x="0" y="0"/>
              <a:ext cx="2844046" cy="260066"/>
            </a:xfrm>
            <a:custGeom>
              <a:avLst/>
              <a:gdLst/>
              <a:ahLst/>
              <a:cxnLst/>
              <a:rect r="r" b="b" t="t" l="l"/>
              <a:pathLst>
                <a:path h="260066" w="2844046">
                  <a:moveTo>
                    <a:pt x="36564" y="0"/>
                  </a:moveTo>
                  <a:lnTo>
                    <a:pt x="2807482" y="0"/>
                  </a:lnTo>
                  <a:cubicBezTo>
                    <a:pt x="2827675" y="0"/>
                    <a:pt x="2844046" y="16370"/>
                    <a:pt x="2844046" y="36564"/>
                  </a:cubicBezTo>
                  <a:lnTo>
                    <a:pt x="2844046" y="223501"/>
                  </a:lnTo>
                  <a:cubicBezTo>
                    <a:pt x="2844046" y="233199"/>
                    <a:pt x="2840193" y="242499"/>
                    <a:pt x="2833336" y="249356"/>
                  </a:cubicBezTo>
                  <a:cubicBezTo>
                    <a:pt x="2826479" y="256213"/>
                    <a:pt x="2817179" y="260066"/>
                    <a:pt x="2807482" y="260066"/>
                  </a:cubicBezTo>
                  <a:lnTo>
                    <a:pt x="36564" y="260066"/>
                  </a:lnTo>
                  <a:cubicBezTo>
                    <a:pt x="16370" y="260066"/>
                    <a:pt x="0" y="243695"/>
                    <a:pt x="0" y="223501"/>
                  </a:cubicBezTo>
                  <a:lnTo>
                    <a:pt x="0" y="36564"/>
                  </a:lnTo>
                  <a:cubicBezTo>
                    <a:pt x="0" y="16370"/>
                    <a:pt x="16370" y="0"/>
                    <a:pt x="36564" y="0"/>
                  </a:cubicBezTo>
                  <a:close/>
                </a:path>
              </a:pathLst>
            </a:custGeom>
            <a:gradFill rotWithShape="true">
              <a:gsLst>
                <a:gs pos="0">
                  <a:srgbClr val="CDFFD8">
                    <a:alpha val="100000"/>
                  </a:srgbClr>
                </a:gs>
                <a:gs pos="100000">
                  <a:srgbClr val="94B9FF">
                    <a:alpha val="100000"/>
                  </a:srgbClr>
                </a:gs>
              </a:gsLst>
              <a:lin ang="0"/>
            </a:gradFill>
          </p:spPr>
        </p:sp>
        <p:sp>
          <p:nvSpPr>
            <p:cNvPr name="TextBox 6" id="6"/>
            <p:cNvSpPr txBox="true"/>
            <p:nvPr/>
          </p:nvSpPr>
          <p:spPr>
            <a:xfrm>
              <a:off x="0" y="-66675"/>
              <a:ext cx="2844046" cy="326741"/>
            </a:xfrm>
            <a:prstGeom prst="rect">
              <a:avLst/>
            </a:prstGeom>
          </p:spPr>
          <p:txBody>
            <a:bodyPr anchor="ctr" rtlCol="false" tIns="50800" lIns="50800" bIns="50800" rIns="50800"/>
            <a:lstStyle/>
            <a:p>
              <a:pPr algn="ctr">
                <a:lnSpc>
                  <a:spcPts val="3359"/>
                </a:lnSpc>
              </a:pPr>
            </a:p>
          </p:txBody>
        </p:sp>
      </p:grpSp>
      <p:sp>
        <p:nvSpPr>
          <p:cNvPr name="Freeform 7" id="7"/>
          <p:cNvSpPr/>
          <p:nvPr/>
        </p:nvSpPr>
        <p:spPr>
          <a:xfrm flipH="false" flipV="false" rot="0">
            <a:off x="1478920" y="3827334"/>
            <a:ext cx="1227624" cy="1316166"/>
          </a:xfrm>
          <a:custGeom>
            <a:avLst/>
            <a:gdLst/>
            <a:ahLst/>
            <a:cxnLst/>
            <a:rect r="r" b="b" t="t" l="l"/>
            <a:pathLst>
              <a:path h="1316166" w="1227624">
                <a:moveTo>
                  <a:pt x="0" y="0"/>
                </a:moveTo>
                <a:lnTo>
                  <a:pt x="1227624" y="0"/>
                </a:lnTo>
                <a:lnTo>
                  <a:pt x="1227624" y="1316166"/>
                </a:lnTo>
                <a:lnTo>
                  <a:pt x="0" y="131616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8" id="8"/>
          <p:cNvGrpSpPr/>
          <p:nvPr/>
        </p:nvGrpSpPr>
        <p:grpSpPr>
          <a:xfrm rot="0">
            <a:off x="3744757" y="3991699"/>
            <a:ext cx="10798487" cy="987436"/>
            <a:chOff x="0" y="0"/>
            <a:chExt cx="2844046" cy="260066"/>
          </a:xfrm>
        </p:grpSpPr>
        <p:sp>
          <p:nvSpPr>
            <p:cNvPr name="Freeform 9" id="9"/>
            <p:cNvSpPr/>
            <p:nvPr/>
          </p:nvSpPr>
          <p:spPr>
            <a:xfrm flipH="false" flipV="false" rot="0">
              <a:off x="0" y="0"/>
              <a:ext cx="2844046" cy="260066"/>
            </a:xfrm>
            <a:custGeom>
              <a:avLst/>
              <a:gdLst/>
              <a:ahLst/>
              <a:cxnLst/>
              <a:rect r="r" b="b" t="t" l="l"/>
              <a:pathLst>
                <a:path h="260066" w="2844046">
                  <a:moveTo>
                    <a:pt x="36564" y="0"/>
                  </a:moveTo>
                  <a:lnTo>
                    <a:pt x="2807482" y="0"/>
                  </a:lnTo>
                  <a:cubicBezTo>
                    <a:pt x="2827675" y="0"/>
                    <a:pt x="2844046" y="16370"/>
                    <a:pt x="2844046" y="36564"/>
                  </a:cubicBezTo>
                  <a:lnTo>
                    <a:pt x="2844046" y="223501"/>
                  </a:lnTo>
                  <a:cubicBezTo>
                    <a:pt x="2844046" y="233199"/>
                    <a:pt x="2840193" y="242499"/>
                    <a:pt x="2833336" y="249356"/>
                  </a:cubicBezTo>
                  <a:cubicBezTo>
                    <a:pt x="2826479" y="256213"/>
                    <a:pt x="2817179" y="260066"/>
                    <a:pt x="2807482" y="260066"/>
                  </a:cubicBezTo>
                  <a:lnTo>
                    <a:pt x="36564" y="260066"/>
                  </a:lnTo>
                  <a:cubicBezTo>
                    <a:pt x="16370" y="260066"/>
                    <a:pt x="0" y="243695"/>
                    <a:pt x="0" y="223501"/>
                  </a:cubicBezTo>
                  <a:lnTo>
                    <a:pt x="0" y="36564"/>
                  </a:lnTo>
                  <a:cubicBezTo>
                    <a:pt x="0" y="16370"/>
                    <a:pt x="16370" y="0"/>
                    <a:pt x="36564" y="0"/>
                  </a:cubicBezTo>
                  <a:close/>
                </a:path>
              </a:pathLst>
            </a:custGeom>
            <a:gradFill rotWithShape="true">
              <a:gsLst>
                <a:gs pos="0">
                  <a:srgbClr val="CDFFD8">
                    <a:alpha val="100000"/>
                  </a:srgbClr>
                </a:gs>
                <a:gs pos="100000">
                  <a:srgbClr val="94B9FF">
                    <a:alpha val="100000"/>
                  </a:srgbClr>
                </a:gs>
              </a:gsLst>
              <a:lin ang="0"/>
            </a:gradFill>
          </p:spPr>
        </p:sp>
        <p:sp>
          <p:nvSpPr>
            <p:cNvPr name="TextBox 10" id="10"/>
            <p:cNvSpPr txBox="true"/>
            <p:nvPr/>
          </p:nvSpPr>
          <p:spPr>
            <a:xfrm>
              <a:off x="0" y="-66675"/>
              <a:ext cx="2844046" cy="326741"/>
            </a:xfrm>
            <a:prstGeom prst="rect">
              <a:avLst/>
            </a:prstGeom>
          </p:spPr>
          <p:txBody>
            <a:bodyPr anchor="ctr" rtlCol="false" tIns="50800" lIns="50800" bIns="50800" rIns="50800"/>
            <a:lstStyle/>
            <a:p>
              <a:pPr algn="ctr">
                <a:lnSpc>
                  <a:spcPts val="3359"/>
                </a:lnSpc>
              </a:pPr>
            </a:p>
          </p:txBody>
        </p:sp>
      </p:grpSp>
      <p:sp>
        <p:nvSpPr>
          <p:cNvPr name="Freeform 11" id="11"/>
          <p:cNvSpPr/>
          <p:nvPr/>
        </p:nvSpPr>
        <p:spPr>
          <a:xfrm flipH="false" flipV="false" rot="0">
            <a:off x="1157990" y="6095893"/>
            <a:ext cx="2067835" cy="1142949"/>
          </a:xfrm>
          <a:custGeom>
            <a:avLst/>
            <a:gdLst/>
            <a:ahLst/>
            <a:cxnLst/>
            <a:rect r="r" b="b" t="t" l="l"/>
            <a:pathLst>
              <a:path h="1142949" w="2067835">
                <a:moveTo>
                  <a:pt x="0" y="0"/>
                </a:moveTo>
                <a:lnTo>
                  <a:pt x="2067835" y="0"/>
                </a:lnTo>
                <a:lnTo>
                  <a:pt x="2067835" y="1142949"/>
                </a:lnTo>
                <a:lnTo>
                  <a:pt x="0" y="114294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12" id="12"/>
          <p:cNvGrpSpPr/>
          <p:nvPr/>
        </p:nvGrpSpPr>
        <p:grpSpPr>
          <a:xfrm rot="0">
            <a:off x="3858678" y="6095893"/>
            <a:ext cx="10798487" cy="1551811"/>
            <a:chOff x="0" y="0"/>
            <a:chExt cx="2844046" cy="408708"/>
          </a:xfrm>
        </p:grpSpPr>
        <p:sp>
          <p:nvSpPr>
            <p:cNvPr name="Freeform 13" id="13"/>
            <p:cNvSpPr/>
            <p:nvPr/>
          </p:nvSpPr>
          <p:spPr>
            <a:xfrm flipH="false" flipV="false" rot="0">
              <a:off x="0" y="0"/>
              <a:ext cx="2844046" cy="408708"/>
            </a:xfrm>
            <a:custGeom>
              <a:avLst/>
              <a:gdLst/>
              <a:ahLst/>
              <a:cxnLst/>
              <a:rect r="r" b="b" t="t" l="l"/>
              <a:pathLst>
                <a:path h="408708" w="2844046">
                  <a:moveTo>
                    <a:pt x="36564" y="0"/>
                  </a:moveTo>
                  <a:lnTo>
                    <a:pt x="2807482" y="0"/>
                  </a:lnTo>
                  <a:cubicBezTo>
                    <a:pt x="2827675" y="0"/>
                    <a:pt x="2844046" y="16370"/>
                    <a:pt x="2844046" y="36564"/>
                  </a:cubicBezTo>
                  <a:lnTo>
                    <a:pt x="2844046" y="372143"/>
                  </a:lnTo>
                  <a:cubicBezTo>
                    <a:pt x="2844046" y="381841"/>
                    <a:pt x="2840193" y="391141"/>
                    <a:pt x="2833336" y="397998"/>
                  </a:cubicBezTo>
                  <a:cubicBezTo>
                    <a:pt x="2826479" y="404855"/>
                    <a:pt x="2817179" y="408708"/>
                    <a:pt x="2807482" y="408708"/>
                  </a:cubicBezTo>
                  <a:lnTo>
                    <a:pt x="36564" y="408708"/>
                  </a:lnTo>
                  <a:cubicBezTo>
                    <a:pt x="16370" y="408708"/>
                    <a:pt x="0" y="392337"/>
                    <a:pt x="0" y="372143"/>
                  </a:cubicBezTo>
                  <a:lnTo>
                    <a:pt x="0" y="36564"/>
                  </a:lnTo>
                  <a:cubicBezTo>
                    <a:pt x="0" y="16370"/>
                    <a:pt x="16370" y="0"/>
                    <a:pt x="36564" y="0"/>
                  </a:cubicBezTo>
                  <a:close/>
                </a:path>
              </a:pathLst>
            </a:custGeom>
            <a:gradFill rotWithShape="true">
              <a:gsLst>
                <a:gs pos="0">
                  <a:srgbClr val="CDFFD8">
                    <a:alpha val="100000"/>
                  </a:srgbClr>
                </a:gs>
                <a:gs pos="100000">
                  <a:srgbClr val="94B9FF">
                    <a:alpha val="100000"/>
                  </a:srgbClr>
                </a:gs>
              </a:gsLst>
              <a:lin ang="0"/>
            </a:gradFill>
          </p:spPr>
        </p:sp>
        <p:sp>
          <p:nvSpPr>
            <p:cNvPr name="TextBox 14" id="14"/>
            <p:cNvSpPr txBox="true"/>
            <p:nvPr/>
          </p:nvSpPr>
          <p:spPr>
            <a:xfrm>
              <a:off x="0" y="-66675"/>
              <a:ext cx="2844046" cy="475383"/>
            </a:xfrm>
            <a:prstGeom prst="rect">
              <a:avLst/>
            </a:prstGeom>
          </p:spPr>
          <p:txBody>
            <a:bodyPr anchor="ctr" rtlCol="false" tIns="50800" lIns="50800" bIns="50800" rIns="50800"/>
            <a:lstStyle/>
            <a:p>
              <a:pPr algn="ctr">
                <a:lnSpc>
                  <a:spcPts val="3359"/>
                </a:lnSpc>
              </a:pPr>
            </a:p>
          </p:txBody>
        </p:sp>
      </p:grpSp>
      <p:grpSp>
        <p:nvGrpSpPr>
          <p:cNvPr name="Group 15" id="15"/>
          <p:cNvGrpSpPr/>
          <p:nvPr/>
        </p:nvGrpSpPr>
        <p:grpSpPr>
          <a:xfrm rot="0">
            <a:off x="3744757" y="8191342"/>
            <a:ext cx="10798487" cy="1551811"/>
            <a:chOff x="0" y="0"/>
            <a:chExt cx="2844046" cy="408708"/>
          </a:xfrm>
        </p:grpSpPr>
        <p:sp>
          <p:nvSpPr>
            <p:cNvPr name="Freeform 16" id="16"/>
            <p:cNvSpPr/>
            <p:nvPr/>
          </p:nvSpPr>
          <p:spPr>
            <a:xfrm flipH="false" flipV="false" rot="0">
              <a:off x="0" y="0"/>
              <a:ext cx="2844046" cy="408708"/>
            </a:xfrm>
            <a:custGeom>
              <a:avLst/>
              <a:gdLst/>
              <a:ahLst/>
              <a:cxnLst/>
              <a:rect r="r" b="b" t="t" l="l"/>
              <a:pathLst>
                <a:path h="408708" w="2844046">
                  <a:moveTo>
                    <a:pt x="36564" y="0"/>
                  </a:moveTo>
                  <a:lnTo>
                    <a:pt x="2807482" y="0"/>
                  </a:lnTo>
                  <a:cubicBezTo>
                    <a:pt x="2827675" y="0"/>
                    <a:pt x="2844046" y="16370"/>
                    <a:pt x="2844046" y="36564"/>
                  </a:cubicBezTo>
                  <a:lnTo>
                    <a:pt x="2844046" y="372143"/>
                  </a:lnTo>
                  <a:cubicBezTo>
                    <a:pt x="2844046" y="381841"/>
                    <a:pt x="2840193" y="391141"/>
                    <a:pt x="2833336" y="397998"/>
                  </a:cubicBezTo>
                  <a:cubicBezTo>
                    <a:pt x="2826479" y="404855"/>
                    <a:pt x="2817179" y="408708"/>
                    <a:pt x="2807482" y="408708"/>
                  </a:cubicBezTo>
                  <a:lnTo>
                    <a:pt x="36564" y="408708"/>
                  </a:lnTo>
                  <a:cubicBezTo>
                    <a:pt x="16370" y="408708"/>
                    <a:pt x="0" y="392337"/>
                    <a:pt x="0" y="372143"/>
                  </a:cubicBezTo>
                  <a:lnTo>
                    <a:pt x="0" y="36564"/>
                  </a:lnTo>
                  <a:cubicBezTo>
                    <a:pt x="0" y="16370"/>
                    <a:pt x="16370" y="0"/>
                    <a:pt x="36564" y="0"/>
                  </a:cubicBezTo>
                  <a:close/>
                </a:path>
              </a:pathLst>
            </a:custGeom>
            <a:gradFill rotWithShape="true">
              <a:gsLst>
                <a:gs pos="0">
                  <a:srgbClr val="CDFFD8">
                    <a:alpha val="100000"/>
                  </a:srgbClr>
                </a:gs>
                <a:gs pos="100000">
                  <a:srgbClr val="94B9FF">
                    <a:alpha val="100000"/>
                  </a:srgbClr>
                </a:gs>
              </a:gsLst>
              <a:lin ang="0"/>
            </a:gradFill>
          </p:spPr>
        </p:sp>
        <p:sp>
          <p:nvSpPr>
            <p:cNvPr name="TextBox 17" id="17"/>
            <p:cNvSpPr txBox="true"/>
            <p:nvPr/>
          </p:nvSpPr>
          <p:spPr>
            <a:xfrm>
              <a:off x="0" y="-66675"/>
              <a:ext cx="2844046" cy="475383"/>
            </a:xfrm>
            <a:prstGeom prst="rect">
              <a:avLst/>
            </a:prstGeom>
          </p:spPr>
          <p:txBody>
            <a:bodyPr anchor="ctr" rtlCol="false" tIns="50800" lIns="50800" bIns="50800" rIns="50800"/>
            <a:lstStyle/>
            <a:p>
              <a:pPr algn="ctr">
                <a:lnSpc>
                  <a:spcPts val="3359"/>
                </a:lnSpc>
              </a:pPr>
            </a:p>
          </p:txBody>
        </p:sp>
      </p:grpSp>
      <p:sp>
        <p:nvSpPr>
          <p:cNvPr name="Freeform 18" id="18"/>
          <p:cNvSpPr/>
          <p:nvPr/>
        </p:nvSpPr>
        <p:spPr>
          <a:xfrm flipH="false" flipV="false" rot="0">
            <a:off x="17026764" y="0"/>
            <a:ext cx="1261236" cy="1180609"/>
          </a:xfrm>
          <a:custGeom>
            <a:avLst/>
            <a:gdLst/>
            <a:ahLst/>
            <a:cxnLst/>
            <a:rect r="r" b="b" t="t" l="l"/>
            <a:pathLst>
              <a:path h="1180609" w="1261236">
                <a:moveTo>
                  <a:pt x="0" y="0"/>
                </a:moveTo>
                <a:lnTo>
                  <a:pt x="1261236" y="0"/>
                </a:lnTo>
                <a:lnTo>
                  <a:pt x="1261236" y="1180609"/>
                </a:lnTo>
                <a:lnTo>
                  <a:pt x="0" y="1180609"/>
                </a:lnTo>
                <a:lnTo>
                  <a:pt x="0" y="0"/>
                </a:lnTo>
                <a:close/>
              </a:path>
            </a:pathLst>
          </a:custGeom>
          <a:blipFill>
            <a:blip r:embed="rId9"/>
            <a:stretch>
              <a:fillRect l="0" t="0" r="0" b="0"/>
            </a:stretch>
          </a:blipFill>
        </p:spPr>
      </p:sp>
      <p:sp>
        <p:nvSpPr>
          <p:cNvPr name="Freeform 19" id="19"/>
          <p:cNvSpPr/>
          <p:nvPr/>
        </p:nvSpPr>
        <p:spPr>
          <a:xfrm flipH="false" flipV="false" rot="0">
            <a:off x="1443866" y="8162070"/>
            <a:ext cx="1781959" cy="1581084"/>
          </a:xfrm>
          <a:custGeom>
            <a:avLst/>
            <a:gdLst/>
            <a:ahLst/>
            <a:cxnLst/>
            <a:rect r="r" b="b" t="t" l="l"/>
            <a:pathLst>
              <a:path h="1581084" w="1781959">
                <a:moveTo>
                  <a:pt x="0" y="0"/>
                </a:moveTo>
                <a:lnTo>
                  <a:pt x="1781959" y="0"/>
                </a:lnTo>
                <a:lnTo>
                  <a:pt x="1781959" y="1581084"/>
                </a:lnTo>
                <a:lnTo>
                  <a:pt x="0" y="158108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20" id="20"/>
          <p:cNvSpPr txBox="true"/>
          <p:nvPr/>
        </p:nvSpPr>
        <p:spPr>
          <a:xfrm rot="0">
            <a:off x="1028700" y="69849"/>
            <a:ext cx="6441458" cy="844551"/>
          </a:xfrm>
          <a:prstGeom prst="rect">
            <a:avLst/>
          </a:prstGeom>
        </p:spPr>
        <p:txBody>
          <a:bodyPr anchor="t" rtlCol="false" tIns="0" lIns="0" bIns="0" rIns="0">
            <a:spAutoFit/>
          </a:bodyPr>
          <a:lstStyle/>
          <a:p>
            <a:pPr algn="ctr">
              <a:lnSpc>
                <a:spcPts val="6999"/>
              </a:lnSpc>
            </a:pPr>
            <a:r>
              <a:rPr lang="en-US" sz="4999">
                <a:solidFill>
                  <a:srgbClr val="FFFFFF"/>
                </a:solidFill>
                <a:latin typeface="Noto Serif Display"/>
              </a:rPr>
              <a:t>Mục tiêu của đề tài </a:t>
            </a:r>
          </a:p>
        </p:txBody>
      </p:sp>
      <p:sp>
        <p:nvSpPr>
          <p:cNvPr name="TextBox 21" id="21"/>
          <p:cNvSpPr txBox="true"/>
          <p:nvPr/>
        </p:nvSpPr>
        <p:spPr>
          <a:xfrm rot="0">
            <a:off x="4429003" y="2061519"/>
            <a:ext cx="8856171" cy="530860"/>
          </a:xfrm>
          <a:prstGeom prst="rect">
            <a:avLst/>
          </a:prstGeom>
        </p:spPr>
        <p:txBody>
          <a:bodyPr anchor="t" rtlCol="false" tIns="0" lIns="0" bIns="0" rIns="0">
            <a:spAutoFit/>
          </a:bodyPr>
          <a:lstStyle/>
          <a:p>
            <a:pPr algn="ctr">
              <a:lnSpc>
                <a:spcPts val="4339"/>
              </a:lnSpc>
              <a:spcBef>
                <a:spcPct val="0"/>
              </a:spcBef>
            </a:pPr>
            <a:r>
              <a:rPr lang="en-US" sz="3099">
                <a:solidFill>
                  <a:srgbClr val="000000"/>
                </a:solidFill>
                <a:latin typeface="Josefin Sans Bold"/>
              </a:rPr>
              <a:t>Phân tích, hiểu bài toán nghiệp vụ thực tế</a:t>
            </a:r>
          </a:p>
        </p:txBody>
      </p:sp>
      <p:sp>
        <p:nvSpPr>
          <p:cNvPr name="TextBox 22" id="22"/>
          <p:cNvSpPr txBox="true"/>
          <p:nvPr/>
        </p:nvSpPr>
        <p:spPr>
          <a:xfrm rot="0">
            <a:off x="4509169" y="4186649"/>
            <a:ext cx="9497506" cy="530860"/>
          </a:xfrm>
          <a:prstGeom prst="rect">
            <a:avLst/>
          </a:prstGeom>
        </p:spPr>
        <p:txBody>
          <a:bodyPr anchor="t" rtlCol="false" tIns="0" lIns="0" bIns="0" rIns="0">
            <a:spAutoFit/>
          </a:bodyPr>
          <a:lstStyle/>
          <a:p>
            <a:pPr algn="ctr">
              <a:lnSpc>
                <a:spcPts val="4339"/>
              </a:lnSpc>
              <a:spcBef>
                <a:spcPct val="0"/>
              </a:spcBef>
            </a:pPr>
            <a:r>
              <a:rPr lang="en-US" sz="3099">
                <a:solidFill>
                  <a:srgbClr val="000000"/>
                </a:solidFill>
                <a:latin typeface="Josefin Sans Bold"/>
              </a:rPr>
              <a:t>Tìm hiểu công nghệ, xây dựng Website bán ô tô </a:t>
            </a:r>
          </a:p>
        </p:txBody>
      </p:sp>
      <p:sp>
        <p:nvSpPr>
          <p:cNvPr name="TextBox 23" id="23"/>
          <p:cNvSpPr txBox="true"/>
          <p:nvPr/>
        </p:nvSpPr>
        <p:spPr>
          <a:xfrm rot="0">
            <a:off x="4623090" y="6290844"/>
            <a:ext cx="9497506" cy="1073785"/>
          </a:xfrm>
          <a:prstGeom prst="rect">
            <a:avLst/>
          </a:prstGeom>
        </p:spPr>
        <p:txBody>
          <a:bodyPr anchor="t" rtlCol="false" tIns="0" lIns="0" bIns="0" rIns="0">
            <a:spAutoFit/>
          </a:bodyPr>
          <a:lstStyle/>
          <a:p>
            <a:pPr algn="ctr">
              <a:lnSpc>
                <a:spcPts val="4339"/>
              </a:lnSpc>
              <a:spcBef>
                <a:spcPct val="0"/>
              </a:spcBef>
            </a:pPr>
            <a:r>
              <a:rPr lang="en-US" sz="3099">
                <a:solidFill>
                  <a:srgbClr val="000000"/>
                </a:solidFill>
                <a:latin typeface="Josefin Sans Bold"/>
              </a:rPr>
              <a:t>Về phía khách hàng, khách hàng có thể dễ dàng đặt hàng với độ tin cậy cao, đảm bảo chất lượng</a:t>
            </a:r>
          </a:p>
        </p:txBody>
      </p:sp>
      <p:sp>
        <p:nvSpPr>
          <p:cNvPr name="TextBox 24" id="24"/>
          <p:cNvSpPr txBox="true"/>
          <p:nvPr/>
        </p:nvSpPr>
        <p:spPr>
          <a:xfrm rot="0">
            <a:off x="3858678" y="8386293"/>
            <a:ext cx="10604399" cy="1073785"/>
          </a:xfrm>
          <a:prstGeom prst="rect">
            <a:avLst/>
          </a:prstGeom>
        </p:spPr>
        <p:txBody>
          <a:bodyPr anchor="t" rtlCol="false" tIns="0" lIns="0" bIns="0" rIns="0">
            <a:spAutoFit/>
          </a:bodyPr>
          <a:lstStyle/>
          <a:p>
            <a:pPr algn="ctr">
              <a:lnSpc>
                <a:spcPts val="4339"/>
              </a:lnSpc>
              <a:spcBef>
                <a:spcPct val="0"/>
              </a:spcBef>
            </a:pPr>
            <a:r>
              <a:rPr lang="en-US" sz="3099">
                <a:solidFill>
                  <a:srgbClr val="000000"/>
                </a:solidFill>
                <a:latin typeface="Josefin Sans Bold"/>
              </a:rPr>
              <a:t>Về phía người quản trị, có thể xem thống kê sản phẩm, dễ dàng quản lý số lượng sản phẩm và đơn hàng. </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2B4B82"/>
        </a:solidFill>
      </p:bgPr>
    </p:bg>
    <p:spTree>
      <p:nvGrpSpPr>
        <p:cNvPr id="1" name=""/>
        <p:cNvGrpSpPr/>
        <p:nvPr/>
      </p:nvGrpSpPr>
      <p:grpSpPr>
        <a:xfrm>
          <a:off x="0" y="0"/>
          <a:ext cx="0" cy="0"/>
          <a:chOff x="0" y="0"/>
          <a:chExt cx="0" cy="0"/>
        </a:xfrm>
      </p:grpSpPr>
      <p:sp>
        <p:nvSpPr>
          <p:cNvPr name="Freeform 2" id="2"/>
          <p:cNvSpPr/>
          <p:nvPr/>
        </p:nvSpPr>
        <p:spPr>
          <a:xfrm flipH="false" flipV="false" rot="0">
            <a:off x="25909" y="0"/>
            <a:ext cx="1002791" cy="951739"/>
          </a:xfrm>
          <a:custGeom>
            <a:avLst/>
            <a:gdLst/>
            <a:ahLst/>
            <a:cxnLst/>
            <a:rect r="r" b="b" t="t" l="l"/>
            <a:pathLst>
              <a:path h="951739" w="1002791">
                <a:moveTo>
                  <a:pt x="0" y="0"/>
                </a:moveTo>
                <a:lnTo>
                  <a:pt x="1002791" y="0"/>
                </a:lnTo>
                <a:lnTo>
                  <a:pt x="1002791" y="951739"/>
                </a:lnTo>
                <a:lnTo>
                  <a:pt x="0" y="95173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2214621" y="1028700"/>
            <a:ext cx="3864228" cy="2155224"/>
          </a:xfrm>
          <a:custGeom>
            <a:avLst/>
            <a:gdLst/>
            <a:ahLst/>
            <a:cxnLst/>
            <a:rect r="r" b="b" t="t" l="l"/>
            <a:pathLst>
              <a:path h="2155224" w="3864228">
                <a:moveTo>
                  <a:pt x="0" y="0"/>
                </a:moveTo>
                <a:lnTo>
                  <a:pt x="3864228" y="0"/>
                </a:lnTo>
                <a:lnTo>
                  <a:pt x="3864228" y="2155224"/>
                </a:lnTo>
                <a:lnTo>
                  <a:pt x="0" y="2155224"/>
                </a:lnTo>
                <a:lnTo>
                  <a:pt x="0" y="0"/>
                </a:lnTo>
                <a:close/>
              </a:path>
            </a:pathLst>
          </a:custGeom>
          <a:blipFill>
            <a:blip r:embed="rId4"/>
            <a:stretch>
              <a:fillRect l="-15921" t="-11645" r="-11271" b="-2380"/>
            </a:stretch>
          </a:blipFill>
        </p:spPr>
      </p:sp>
      <p:grpSp>
        <p:nvGrpSpPr>
          <p:cNvPr name="Group 4" id="4"/>
          <p:cNvGrpSpPr/>
          <p:nvPr/>
        </p:nvGrpSpPr>
        <p:grpSpPr>
          <a:xfrm rot="-698841">
            <a:off x="5867424" y="2713050"/>
            <a:ext cx="6084698" cy="725985"/>
            <a:chOff x="0" y="0"/>
            <a:chExt cx="1602554" cy="191206"/>
          </a:xfrm>
        </p:grpSpPr>
        <p:sp>
          <p:nvSpPr>
            <p:cNvPr name="Freeform 5" id="5"/>
            <p:cNvSpPr/>
            <p:nvPr/>
          </p:nvSpPr>
          <p:spPr>
            <a:xfrm flipH="false" flipV="false" rot="0">
              <a:off x="0" y="0"/>
              <a:ext cx="1602554" cy="191206"/>
            </a:xfrm>
            <a:custGeom>
              <a:avLst/>
              <a:gdLst/>
              <a:ahLst/>
              <a:cxnLst/>
              <a:rect r="r" b="b" t="t" l="l"/>
              <a:pathLst>
                <a:path h="191206" w="1602554">
                  <a:moveTo>
                    <a:pt x="0" y="0"/>
                  </a:moveTo>
                  <a:lnTo>
                    <a:pt x="1399354" y="0"/>
                  </a:lnTo>
                  <a:lnTo>
                    <a:pt x="1602554" y="95603"/>
                  </a:lnTo>
                  <a:lnTo>
                    <a:pt x="1399354" y="191206"/>
                  </a:lnTo>
                  <a:lnTo>
                    <a:pt x="0" y="191206"/>
                  </a:lnTo>
                  <a:lnTo>
                    <a:pt x="203200" y="95603"/>
                  </a:lnTo>
                  <a:lnTo>
                    <a:pt x="0" y="0"/>
                  </a:lnTo>
                  <a:close/>
                </a:path>
              </a:pathLst>
            </a:custGeom>
            <a:solidFill>
              <a:srgbClr val="94DDDE"/>
            </a:solidFill>
          </p:spPr>
        </p:sp>
        <p:sp>
          <p:nvSpPr>
            <p:cNvPr name="TextBox 6" id="6"/>
            <p:cNvSpPr txBox="true"/>
            <p:nvPr/>
          </p:nvSpPr>
          <p:spPr>
            <a:xfrm>
              <a:off x="177800" y="-66675"/>
              <a:ext cx="1348554" cy="257881"/>
            </a:xfrm>
            <a:prstGeom prst="rect">
              <a:avLst/>
            </a:prstGeom>
          </p:spPr>
          <p:txBody>
            <a:bodyPr anchor="ctr" rtlCol="false" tIns="50800" lIns="50800" bIns="50800" rIns="50800"/>
            <a:lstStyle/>
            <a:p>
              <a:pPr algn="ctr">
                <a:lnSpc>
                  <a:spcPts val="3359"/>
                </a:lnSpc>
              </a:pPr>
              <a:r>
                <a:rPr lang="en-US" sz="2400">
                  <a:solidFill>
                    <a:srgbClr val="000000"/>
                  </a:solidFill>
                  <a:latin typeface="Josefin Sans"/>
                </a:rPr>
                <a:t>Ngôn ngữ lập trình JAVA</a:t>
              </a:r>
            </a:p>
          </p:txBody>
        </p:sp>
      </p:grpSp>
      <p:grpSp>
        <p:nvGrpSpPr>
          <p:cNvPr name="Group 7" id="7"/>
          <p:cNvGrpSpPr/>
          <p:nvPr/>
        </p:nvGrpSpPr>
        <p:grpSpPr>
          <a:xfrm rot="227380">
            <a:off x="6308595" y="6731494"/>
            <a:ext cx="5547335" cy="606857"/>
            <a:chOff x="0" y="0"/>
            <a:chExt cx="1461027" cy="159831"/>
          </a:xfrm>
        </p:grpSpPr>
        <p:sp>
          <p:nvSpPr>
            <p:cNvPr name="Freeform 8" id="8"/>
            <p:cNvSpPr/>
            <p:nvPr/>
          </p:nvSpPr>
          <p:spPr>
            <a:xfrm flipH="false" flipV="false" rot="0">
              <a:off x="0" y="0"/>
              <a:ext cx="1461027" cy="159831"/>
            </a:xfrm>
            <a:custGeom>
              <a:avLst/>
              <a:gdLst/>
              <a:ahLst/>
              <a:cxnLst/>
              <a:rect r="r" b="b" t="t" l="l"/>
              <a:pathLst>
                <a:path h="159831" w="1461027">
                  <a:moveTo>
                    <a:pt x="0" y="0"/>
                  </a:moveTo>
                  <a:lnTo>
                    <a:pt x="1257827" y="0"/>
                  </a:lnTo>
                  <a:lnTo>
                    <a:pt x="1461027" y="79915"/>
                  </a:lnTo>
                  <a:lnTo>
                    <a:pt x="1257827" y="159831"/>
                  </a:lnTo>
                  <a:lnTo>
                    <a:pt x="0" y="159831"/>
                  </a:lnTo>
                  <a:lnTo>
                    <a:pt x="203200" y="79915"/>
                  </a:lnTo>
                  <a:lnTo>
                    <a:pt x="0" y="0"/>
                  </a:lnTo>
                  <a:close/>
                </a:path>
              </a:pathLst>
            </a:custGeom>
            <a:solidFill>
              <a:srgbClr val="94DDDE"/>
            </a:solidFill>
          </p:spPr>
        </p:sp>
        <p:sp>
          <p:nvSpPr>
            <p:cNvPr name="TextBox 9" id="9"/>
            <p:cNvSpPr txBox="true"/>
            <p:nvPr/>
          </p:nvSpPr>
          <p:spPr>
            <a:xfrm>
              <a:off x="177800" y="-66675"/>
              <a:ext cx="1207027" cy="226506"/>
            </a:xfrm>
            <a:prstGeom prst="rect">
              <a:avLst/>
            </a:prstGeom>
          </p:spPr>
          <p:txBody>
            <a:bodyPr anchor="ctr" rtlCol="false" tIns="50800" lIns="50800" bIns="50800" rIns="50800"/>
            <a:lstStyle/>
            <a:p>
              <a:pPr algn="ctr">
                <a:lnSpc>
                  <a:spcPts val="3359"/>
                </a:lnSpc>
              </a:pPr>
              <a:r>
                <a:rPr lang="en-US" sz="2400">
                  <a:solidFill>
                    <a:srgbClr val="000000"/>
                  </a:solidFill>
                  <a:latin typeface="Josefin Sans"/>
                </a:rPr>
                <a:t>Hệ quản trị cơ sở dữ liệu</a:t>
              </a:r>
            </a:p>
          </p:txBody>
        </p:sp>
      </p:grpSp>
      <p:grpSp>
        <p:nvGrpSpPr>
          <p:cNvPr name="Group 10" id="10"/>
          <p:cNvGrpSpPr/>
          <p:nvPr/>
        </p:nvGrpSpPr>
        <p:grpSpPr>
          <a:xfrm rot="425606">
            <a:off x="6439311" y="8586430"/>
            <a:ext cx="5409379" cy="679130"/>
            <a:chOff x="0" y="0"/>
            <a:chExt cx="1424692" cy="178866"/>
          </a:xfrm>
        </p:grpSpPr>
        <p:sp>
          <p:nvSpPr>
            <p:cNvPr name="Freeform 11" id="11"/>
            <p:cNvSpPr/>
            <p:nvPr/>
          </p:nvSpPr>
          <p:spPr>
            <a:xfrm flipH="false" flipV="false" rot="0">
              <a:off x="0" y="0"/>
              <a:ext cx="1424692" cy="178866"/>
            </a:xfrm>
            <a:custGeom>
              <a:avLst/>
              <a:gdLst/>
              <a:ahLst/>
              <a:cxnLst/>
              <a:rect r="r" b="b" t="t" l="l"/>
              <a:pathLst>
                <a:path h="178866" w="1424692">
                  <a:moveTo>
                    <a:pt x="0" y="0"/>
                  </a:moveTo>
                  <a:lnTo>
                    <a:pt x="1221492" y="0"/>
                  </a:lnTo>
                  <a:lnTo>
                    <a:pt x="1424692" y="89433"/>
                  </a:lnTo>
                  <a:lnTo>
                    <a:pt x="1221492" y="178866"/>
                  </a:lnTo>
                  <a:lnTo>
                    <a:pt x="0" y="178866"/>
                  </a:lnTo>
                  <a:lnTo>
                    <a:pt x="203200" y="89433"/>
                  </a:lnTo>
                  <a:lnTo>
                    <a:pt x="0" y="0"/>
                  </a:lnTo>
                  <a:close/>
                </a:path>
              </a:pathLst>
            </a:custGeom>
            <a:solidFill>
              <a:srgbClr val="94DDDE"/>
            </a:solidFill>
          </p:spPr>
        </p:sp>
        <p:sp>
          <p:nvSpPr>
            <p:cNvPr name="TextBox 12" id="12"/>
            <p:cNvSpPr txBox="true"/>
            <p:nvPr/>
          </p:nvSpPr>
          <p:spPr>
            <a:xfrm>
              <a:off x="177800" y="-66675"/>
              <a:ext cx="1170692" cy="245541"/>
            </a:xfrm>
            <a:prstGeom prst="rect">
              <a:avLst/>
            </a:prstGeom>
          </p:spPr>
          <p:txBody>
            <a:bodyPr anchor="ctr" rtlCol="false" tIns="50800" lIns="50800" bIns="50800" rIns="50800"/>
            <a:lstStyle/>
            <a:p>
              <a:pPr algn="ctr">
                <a:lnSpc>
                  <a:spcPts val="3359"/>
                </a:lnSpc>
              </a:pPr>
              <a:r>
                <a:rPr lang="en-US" sz="2400">
                  <a:solidFill>
                    <a:srgbClr val="000000"/>
                  </a:solidFill>
                  <a:latin typeface="Josefin Sans"/>
                </a:rPr>
                <a:t>Java Template Engine</a:t>
              </a:r>
            </a:p>
          </p:txBody>
        </p:sp>
      </p:grpSp>
      <p:grpSp>
        <p:nvGrpSpPr>
          <p:cNvPr name="Group 13" id="13"/>
          <p:cNvGrpSpPr/>
          <p:nvPr/>
        </p:nvGrpSpPr>
        <p:grpSpPr>
          <a:xfrm rot="-324464">
            <a:off x="6343139" y="4722365"/>
            <a:ext cx="5601722" cy="644399"/>
            <a:chOff x="0" y="0"/>
            <a:chExt cx="1475351" cy="169718"/>
          </a:xfrm>
        </p:grpSpPr>
        <p:sp>
          <p:nvSpPr>
            <p:cNvPr name="Freeform 14" id="14"/>
            <p:cNvSpPr/>
            <p:nvPr/>
          </p:nvSpPr>
          <p:spPr>
            <a:xfrm flipH="false" flipV="false" rot="0">
              <a:off x="0" y="0"/>
              <a:ext cx="1475351" cy="169718"/>
            </a:xfrm>
            <a:custGeom>
              <a:avLst/>
              <a:gdLst/>
              <a:ahLst/>
              <a:cxnLst/>
              <a:rect r="r" b="b" t="t" l="l"/>
              <a:pathLst>
                <a:path h="169718" w="1475351">
                  <a:moveTo>
                    <a:pt x="0" y="0"/>
                  </a:moveTo>
                  <a:lnTo>
                    <a:pt x="1272151" y="0"/>
                  </a:lnTo>
                  <a:lnTo>
                    <a:pt x="1475351" y="84859"/>
                  </a:lnTo>
                  <a:lnTo>
                    <a:pt x="1272151" y="169718"/>
                  </a:lnTo>
                  <a:lnTo>
                    <a:pt x="0" y="169718"/>
                  </a:lnTo>
                  <a:lnTo>
                    <a:pt x="203200" y="84859"/>
                  </a:lnTo>
                  <a:lnTo>
                    <a:pt x="0" y="0"/>
                  </a:lnTo>
                  <a:close/>
                </a:path>
              </a:pathLst>
            </a:custGeom>
            <a:solidFill>
              <a:srgbClr val="94DDDE"/>
            </a:solidFill>
          </p:spPr>
        </p:sp>
        <p:sp>
          <p:nvSpPr>
            <p:cNvPr name="TextBox 15" id="15"/>
            <p:cNvSpPr txBox="true"/>
            <p:nvPr/>
          </p:nvSpPr>
          <p:spPr>
            <a:xfrm>
              <a:off x="177800" y="-66675"/>
              <a:ext cx="1221351" cy="236393"/>
            </a:xfrm>
            <a:prstGeom prst="rect">
              <a:avLst/>
            </a:prstGeom>
          </p:spPr>
          <p:txBody>
            <a:bodyPr anchor="ctr" rtlCol="false" tIns="50800" lIns="50800" bIns="50800" rIns="50800"/>
            <a:lstStyle/>
            <a:p>
              <a:pPr algn="ctr">
                <a:lnSpc>
                  <a:spcPts val="3359"/>
                </a:lnSpc>
              </a:pPr>
              <a:r>
                <a:rPr lang="en-US" sz="2400">
                  <a:solidFill>
                    <a:srgbClr val="000000"/>
                  </a:solidFill>
                  <a:latin typeface="Josefin Sans"/>
                </a:rPr>
                <a:t>Spring Framework</a:t>
              </a:r>
            </a:p>
          </p:txBody>
        </p:sp>
      </p:grpSp>
      <p:sp>
        <p:nvSpPr>
          <p:cNvPr name="Freeform 16" id="16"/>
          <p:cNvSpPr/>
          <p:nvPr/>
        </p:nvSpPr>
        <p:spPr>
          <a:xfrm flipH="false" flipV="false" rot="0">
            <a:off x="12214621" y="3443160"/>
            <a:ext cx="3864228" cy="2033357"/>
          </a:xfrm>
          <a:custGeom>
            <a:avLst/>
            <a:gdLst/>
            <a:ahLst/>
            <a:cxnLst/>
            <a:rect r="r" b="b" t="t" l="l"/>
            <a:pathLst>
              <a:path h="2033357" w="3864228">
                <a:moveTo>
                  <a:pt x="0" y="0"/>
                </a:moveTo>
                <a:lnTo>
                  <a:pt x="3864228" y="0"/>
                </a:lnTo>
                <a:lnTo>
                  <a:pt x="3864228" y="2033357"/>
                </a:lnTo>
                <a:lnTo>
                  <a:pt x="0" y="2033357"/>
                </a:lnTo>
                <a:lnTo>
                  <a:pt x="0" y="0"/>
                </a:lnTo>
                <a:close/>
              </a:path>
            </a:pathLst>
          </a:custGeom>
          <a:blipFill>
            <a:blip r:embed="rId5"/>
            <a:stretch>
              <a:fillRect l="-5510" t="-10129" r="-5510" b="0"/>
            </a:stretch>
          </a:blipFill>
        </p:spPr>
      </p:sp>
      <p:sp>
        <p:nvSpPr>
          <p:cNvPr name="Freeform 17" id="17"/>
          <p:cNvSpPr/>
          <p:nvPr/>
        </p:nvSpPr>
        <p:spPr>
          <a:xfrm flipH="false" flipV="false" rot="0">
            <a:off x="12214621" y="5856740"/>
            <a:ext cx="3864228" cy="2017293"/>
          </a:xfrm>
          <a:custGeom>
            <a:avLst/>
            <a:gdLst/>
            <a:ahLst/>
            <a:cxnLst/>
            <a:rect r="r" b="b" t="t" l="l"/>
            <a:pathLst>
              <a:path h="2017293" w="3864228">
                <a:moveTo>
                  <a:pt x="0" y="0"/>
                </a:moveTo>
                <a:lnTo>
                  <a:pt x="3864228" y="0"/>
                </a:lnTo>
                <a:lnTo>
                  <a:pt x="3864228" y="2017293"/>
                </a:lnTo>
                <a:lnTo>
                  <a:pt x="0" y="2017293"/>
                </a:lnTo>
                <a:lnTo>
                  <a:pt x="0" y="0"/>
                </a:lnTo>
                <a:close/>
              </a:path>
            </a:pathLst>
          </a:custGeom>
          <a:blipFill>
            <a:blip r:embed="rId6"/>
            <a:stretch>
              <a:fillRect l="0" t="0" r="0" b="-7630"/>
            </a:stretch>
          </a:blipFill>
        </p:spPr>
      </p:sp>
      <p:sp>
        <p:nvSpPr>
          <p:cNvPr name="Freeform 18" id="18"/>
          <p:cNvSpPr/>
          <p:nvPr/>
        </p:nvSpPr>
        <p:spPr>
          <a:xfrm flipH="false" flipV="false" rot="0">
            <a:off x="12214621" y="8255033"/>
            <a:ext cx="3864228" cy="1869131"/>
          </a:xfrm>
          <a:custGeom>
            <a:avLst/>
            <a:gdLst/>
            <a:ahLst/>
            <a:cxnLst/>
            <a:rect r="r" b="b" t="t" l="l"/>
            <a:pathLst>
              <a:path h="1869131" w="3864228">
                <a:moveTo>
                  <a:pt x="0" y="0"/>
                </a:moveTo>
                <a:lnTo>
                  <a:pt x="3864228" y="0"/>
                </a:lnTo>
                <a:lnTo>
                  <a:pt x="3864228" y="1869131"/>
                </a:lnTo>
                <a:lnTo>
                  <a:pt x="0" y="1869131"/>
                </a:lnTo>
                <a:lnTo>
                  <a:pt x="0" y="0"/>
                </a:lnTo>
                <a:close/>
              </a:path>
            </a:pathLst>
          </a:custGeom>
          <a:blipFill>
            <a:blip r:embed="rId7"/>
            <a:stretch>
              <a:fillRect l="0" t="-55476" r="0" b="-51262"/>
            </a:stretch>
          </a:blipFill>
        </p:spPr>
      </p:sp>
      <p:grpSp>
        <p:nvGrpSpPr>
          <p:cNvPr name="Group 19" id="19"/>
          <p:cNvGrpSpPr/>
          <p:nvPr/>
        </p:nvGrpSpPr>
        <p:grpSpPr>
          <a:xfrm rot="0">
            <a:off x="1413501" y="4045773"/>
            <a:ext cx="4112237" cy="3983970"/>
            <a:chOff x="0" y="0"/>
            <a:chExt cx="1083058" cy="1049276"/>
          </a:xfrm>
        </p:grpSpPr>
        <p:sp>
          <p:nvSpPr>
            <p:cNvPr name="Freeform 20" id="20"/>
            <p:cNvSpPr/>
            <p:nvPr/>
          </p:nvSpPr>
          <p:spPr>
            <a:xfrm flipH="false" flipV="false" rot="0">
              <a:off x="0" y="0"/>
              <a:ext cx="1083058" cy="1049276"/>
            </a:xfrm>
            <a:custGeom>
              <a:avLst/>
              <a:gdLst/>
              <a:ahLst/>
              <a:cxnLst/>
              <a:rect r="r" b="b" t="t" l="l"/>
              <a:pathLst>
                <a:path h="1049276" w="1083058">
                  <a:moveTo>
                    <a:pt x="541529" y="0"/>
                  </a:moveTo>
                  <a:lnTo>
                    <a:pt x="720372" y="106340"/>
                  </a:lnTo>
                  <a:lnTo>
                    <a:pt x="924448" y="153663"/>
                  </a:lnTo>
                  <a:lnTo>
                    <a:pt x="973295" y="351373"/>
                  </a:lnTo>
                  <a:lnTo>
                    <a:pt x="1083058" y="524638"/>
                  </a:lnTo>
                  <a:lnTo>
                    <a:pt x="973295" y="697903"/>
                  </a:lnTo>
                  <a:lnTo>
                    <a:pt x="924448" y="895613"/>
                  </a:lnTo>
                  <a:lnTo>
                    <a:pt x="720372" y="942937"/>
                  </a:lnTo>
                  <a:lnTo>
                    <a:pt x="541529" y="1049276"/>
                  </a:lnTo>
                  <a:lnTo>
                    <a:pt x="362686" y="942937"/>
                  </a:lnTo>
                  <a:lnTo>
                    <a:pt x="158610" y="895613"/>
                  </a:lnTo>
                  <a:lnTo>
                    <a:pt x="109764" y="697903"/>
                  </a:lnTo>
                  <a:lnTo>
                    <a:pt x="0" y="524638"/>
                  </a:lnTo>
                  <a:lnTo>
                    <a:pt x="109764" y="351373"/>
                  </a:lnTo>
                  <a:lnTo>
                    <a:pt x="158610" y="153663"/>
                  </a:lnTo>
                  <a:lnTo>
                    <a:pt x="362686" y="106340"/>
                  </a:lnTo>
                  <a:lnTo>
                    <a:pt x="541529" y="0"/>
                  </a:lnTo>
                  <a:close/>
                </a:path>
              </a:pathLst>
            </a:custGeom>
            <a:gradFill rotWithShape="true">
              <a:gsLst>
                <a:gs pos="0">
                  <a:srgbClr val="CDFFD8">
                    <a:alpha val="100000"/>
                  </a:srgbClr>
                </a:gs>
                <a:gs pos="100000">
                  <a:srgbClr val="94B9FF">
                    <a:alpha val="100000"/>
                  </a:srgbClr>
                </a:gs>
              </a:gsLst>
              <a:lin ang="0"/>
            </a:gradFill>
          </p:spPr>
        </p:sp>
        <p:sp>
          <p:nvSpPr>
            <p:cNvPr name="TextBox 21" id="21"/>
            <p:cNvSpPr txBox="true"/>
            <p:nvPr/>
          </p:nvSpPr>
          <p:spPr>
            <a:xfrm>
              <a:off x="186151" y="94619"/>
              <a:ext cx="710757" cy="774312"/>
            </a:xfrm>
            <a:prstGeom prst="rect">
              <a:avLst/>
            </a:prstGeom>
          </p:spPr>
          <p:txBody>
            <a:bodyPr anchor="ctr" rtlCol="false" tIns="50800" lIns="50800" bIns="50800" rIns="50800"/>
            <a:lstStyle/>
            <a:p>
              <a:pPr algn="ctr">
                <a:lnSpc>
                  <a:spcPts val="5739"/>
                </a:lnSpc>
              </a:pPr>
              <a:r>
                <a:rPr lang="en-US" sz="4099">
                  <a:solidFill>
                    <a:srgbClr val="000000"/>
                  </a:solidFill>
                  <a:latin typeface="Josefin Sans"/>
                </a:rPr>
                <a:t>Website bán ô tô CarForYou</a:t>
              </a:r>
            </a:p>
          </p:txBody>
        </p:sp>
      </p:grpSp>
      <p:sp>
        <p:nvSpPr>
          <p:cNvPr name="TextBox 22" id="22"/>
          <p:cNvSpPr txBox="true"/>
          <p:nvPr/>
        </p:nvSpPr>
        <p:spPr>
          <a:xfrm rot="0">
            <a:off x="1028700" y="69849"/>
            <a:ext cx="11443874" cy="844551"/>
          </a:xfrm>
          <a:prstGeom prst="rect">
            <a:avLst/>
          </a:prstGeom>
        </p:spPr>
        <p:txBody>
          <a:bodyPr anchor="t" rtlCol="false" tIns="0" lIns="0" bIns="0" rIns="0">
            <a:spAutoFit/>
          </a:bodyPr>
          <a:lstStyle/>
          <a:p>
            <a:pPr algn="ctr">
              <a:lnSpc>
                <a:spcPts val="6999"/>
              </a:lnSpc>
            </a:pPr>
            <a:r>
              <a:rPr lang="en-US" sz="4999">
                <a:solidFill>
                  <a:srgbClr val="FFFFFF"/>
                </a:solidFill>
                <a:latin typeface="Noto Serif Display"/>
              </a:rPr>
              <a:t>Giới thiệu ngôn ngữ và Framework</a:t>
            </a:r>
          </a:p>
        </p:txBody>
      </p:sp>
      <p:sp>
        <p:nvSpPr>
          <p:cNvPr name="Freeform 23" id="23"/>
          <p:cNvSpPr/>
          <p:nvPr/>
        </p:nvSpPr>
        <p:spPr>
          <a:xfrm flipH="false" flipV="false" rot="0">
            <a:off x="17026764" y="0"/>
            <a:ext cx="1261236" cy="1180609"/>
          </a:xfrm>
          <a:custGeom>
            <a:avLst/>
            <a:gdLst/>
            <a:ahLst/>
            <a:cxnLst/>
            <a:rect r="r" b="b" t="t" l="l"/>
            <a:pathLst>
              <a:path h="1180609" w="1261236">
                <a:moveTo>
                  <a:pt x="0" y="0"/>
                </a:moveTo>
                <a:lnTo>
                  <a:pt x="1261236" y="0"/>
                </a:lnTo>
                <a:lnTo>
                  <a:pt x="1261236" y="1180609"/>
                </a:lnTo>
                <a:lnTo>
                  <a:pt x="0" y="1180609"/>
                </a:lnTo>
                <a:lnTo>
                  <a:pt x="0" y="0"/>
                </a:lnTo>
                <a:close/>
              </a:path>
            </a:pathLst>
          </a:custGeom>
          <a:blipFill>
            <a:blip r:embed="rId8"/>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2B4B82"/>
        </a:solidFill>
      </p:bgPr>
    </p:bg>
    <p:spTree>
      <p:nvGrpSpPr>
        <p:cNvPr id="1" name=""/>
        <p:cNvGrpSpPr/>
        <p:nvPr/>
      </p:nvGrpSpPr>
      <p:grpSpPr>
        <a:xfrm>
          <a:off x="0" y="0"/>
          <a:ext cx="0" cy="0"/>
          <a:chOff x="0" y="0"/>
          <a:chExt cx="0" cy="0"/>
        </a:xfrm>
      </p:grpSpPr>
      <p:grpSp>
        <p:nvGrpSpPr>
          <p:cNvPr name="Group 2" id="2"/>
          <p:cNvGrpSpPr/>
          <p:nvPr/>
        </p:nvGrpSpPr>
        <p:grpSpPr>
          <a:xfrm rot="0">
            <a:off x="529743" y="293974"/>
            <a:ext cx="1162094" cy="1099053"/>
            <a:chOff x="0" y="0"/>
            <a:chExt cx="306066" cy="289463"/>
          </a:xfrm>
        </p:grpSpPr>
        <p:sp>
          <p:nvSpPr>
            <p:cNvPr name="Freeform 3" id="3"/>
            <p:cNvSpPr/>
            <p:nvPr/>
          </p:nvSpPr>
          <p:spPr>
            <a:xfrm flipH="false" flipV="false" rot="0">
              <a:off x="0" y="0"/>
              <a:ext cx="306066" cy="289463"/>
            </a:xfrm>
            <a:custGeom>
              <a:avLst/>
              <a:gdLst/>
              <a:ahLst/>
              <a:cxnLst/>
              <a:rect r="r" b="b" t="t" l="l"/>
              <a:pathLst>
                <a:path h="289463" w="306066">
                  <a:moveTo>
                    <a:pt x="144731" y="0"/>
                  </a:moveTo>
                  <a:lnTo>
                    <a:pt x="161335" y="0"/>
                  </a:lnTo>
                  <a:cubicBezTo>
                    <a:pt x="241267" y="0"/>
                    <a:pt x="306066" y="64798"/>
                    <a:pt x="306066" y="144731"/>
                  </a:cubicBezTo>
                  <a:lnTo>
                    <a:pt x="306066" y="144731"/>
                  </a:lnTo>
                  <a:cubicBezTo>
                    <a:pt x="306066" y="183116"/>
                    <a:pt x="290817" y="219929"/>
                    <a:pt x="263675" y="247072"/>
                  </a:cubicBezTo>
                  <a:cubicBezTo>
                    <a:pt x="236533" y="274214"/>
                    <a:pt x="199720" y="289463"/>
                    <a:pt x="161335" y="289463"/>
                  </a:cubicBezTo>
                  <a:lnTo>
                    <a:pt x="144731" y="289463"/>
                  </a:lnTo>
                  <a:cubicBezTo>
                    <a:pt x="106346" y="289463"/>
                    <a:pt x="69533" y="274214"/>
                    <a:pt x="42391" y="247072"/>
                  </a:cubicBezTo>
                  <a:cubicBezTo>
                    <a:pt x="15248" y="219929"/>
                    <a:pt x="0" y="183116"/>
                    <a:pt x="0" y="144731"/>
                  </a:cubicBezTo>
                  <a:lnTo>
                    <a:pt x="0" y="144731"/>
                  </a:lnTo>
                  <a:cubicBezTo>
                    <a:pt x="0" y="106346"/>
                    <a:pt x="15248" y="69533"/>
                    <a:pt x="42391" y="42391"/>
                  </a:cubicBezTo>
                  <a:cubicBezTo>
                    <a:pt x="69533" y="15248"/>
                    <a:pt x="106346" y="0"/>
                    <a:pt x="144731" y="0"/>
                  </a:cubicBezTo>
                  <a:close/>
                </a:path>
              </a:pathLst>
            </a:custGeom>
            <a:solidFill>
              <a:srgbClr val="C1FF72"/>
            </a:solidFill>
          </p:spPr>
        </p:sp>
        <p:sp>
          <p:nvSpPr>
            <p:cNvPr name="TextBox 4" id="4"/>
            <p:cNvSpPr txBox="true"/>
            <p:nvPr/>
          </p:nvSpPr>
          <p:spPr>
            <a:xfrm>
              <a:off x="0" y="-66675"/>
              <a:ext cx="306066" cy="356138"/>
            </a:xfrm>
            <a:prstGeom prst="rect">
              <a:avLst/>
            </a:prstGeom>
          </p:spPr>
          <p:txBody>
            <a:bodyPr anchor="ctr" rtlCol="false" tIns="50800" lIns="50800" bIns="50800" rIns="50800"/>
            <a:lstStyle/>
            <a:p>
              <a:pPr algn="ctr">
                <a:lnSpc>
                  <a:spcPts val="3359"/>
                </a:lnSpc>
              </a:pPr>
            </a:p>
          </p:txBody>
        </p:sp>
      </p:grpSp>
      <p:sp>
        <p:nvSpPr>
          <p:cNvPr name="TextBox 5" id="5"/>
          <p:cNvSpPr txBox="true"/>
          <p:nvPr/>
        </p:nvSpPr>
        <p:spPr>
          <a:xfrm rot="0">
            <a:off x="965236" y="414312"/>
            <a:ext cx="291108" cy="705486"/>
          </a:xfrm>
          <a:prstGeom prst="rect">
            <a:avLst/>
          </a:prstGeom>
        </p:spPr>
        <p:txBody>
          <a:bodyPr anchor="t" rtlCol="false" tIns="0" lIns="0" bIns="0" rIns="0">
            <a:spAutoFit/>
          </a:bodyPr>
          <a:lstStyle/>
          <a:p>
            <a:pPr algn="ctr" marL="0" indent="0" lvl="0">
              <a:lnSpc>
                <a:spcPts val="5739"/>
              </a:lnSpc>
              <a:spcBef>
                <a:spcPct val="0"/>
              </a:spcBef>
            </a:pPr>
            <a:r>
              <a:rPr lang="en-US" sz="4099">
                <a:solidFill>
                  <a:srgbClr val="000000"/>
                </a:solidFill>
                <a:latin typeface="Noto Serif Display"/>
              </a:rPr>
              <a:t>2</a:t>
            </a:r>
          </a:p>
        </p:txBody>
      </p:sp>
      <p:sp>
        <p:nvSpPr>
          <p:cNvPr name="TextBox 6" id="6"/>
          <p:cNvSpPr txBox="true"/>
          <p:nvPr/>
        </p:nvSpPr>
        <p:spPr>
          <a:xfrm rot="0">
            <a:off x="2243451" y="344779"/>
            <a:ext cx="8314157" cy="844551"/>
          </a:xfrm>
          <a:prstGeom prst="rect">
            <a:avLst/>
          </a:prstGeom>
        </p:spPr>
        <p:txBody>
          <a:bodyPr anchor="t" rtlCol="false" tIns="0" lIns="0" bIns="0" rIns="0">
            <a:spAutoFit/>
          </a:bodyPr>
          <a:lstStyle/>
          <a:p>
            <a:pPr algn="ctr">
              <a:lnSpc>
                <a:spcPts val="6999"/>
              </a:lnSpc>
            </a:pPr>
            <a:r>
              <a:rPr lang="en-US" sz="4999">
                <a:solidFill>
                  <a:srgbClr val="FFFFFF"/>
                </a:solidFill>
                <a:latin typeface="Noto Serif Display"/>
              </a:rPr>
              <a:t>Phân tích thiết kế hệ thống</a:t>
            </a:r>
          </a:p>
        </p:txBody>
      </p:sp>
      <p:sp>
        <p:nvSpPr>
          <p:cNvPr name="Freeform 7" id="7"/>
          <p:cNvSpPr/>
          <p:nvPr/>
        </p:nvSpPr>
        <p:spPr>
          <a:xfrm flipH="false" flipV="false" rot="0">
            <a:off x="17026764" y="0"/>
            <a:ext cx="1261236" cy="1180609"/>
          </a:xfrm>
          <a:custGeom>
            <a:avLst/>
            <a:gdLst/>
            <a:ahLst/>
            <a:cxnLst/>
            <a:rect r="r" b="b" t="t" l="l"/>
            <a:pathLst>
              <a:path h="1180609" w="1261236">
                <a:moveTo>
                  <a:pt x="0" y="0"/>
                </a:moveTo>
                <a:lnTo>
                  <a:pt x="1261236" y="0"/>
                </a:lnTo>
                <a:lnTo>
                  <a:pt x="1261236" y="1180609"/>
                </a:lnTo>
                <a:lnTo>
                  <a:pt x="0" y="1180609"/>
                </a:lnTo>
                <a:lnTo>
                  <a:pt x="0" y="0"/>
                </a:lnTo>
                <a:close/>
              </a:path>
            </a:pathLst>
          </a:custGeom>
          <a:blipFill>
            <a:blip r:embed="rId2"/>
            <a:stretch>
              <a:fillRect l="0" t="0" r="0" b="0"/>
            </a:stretch>
          </a:blipFill>
        </p:spPr>
      </p:sp>
      <p:grpSp>
        <p:nvGrpSpPr>
          <p:cNvPr name="Group 8" id="8"/>
          <p:cNvGrpSpPr/>
          <p:nvPr/>
        </p:nvGrpSpPr>
        <p:grpSpPr>
          <a:xfrm rot="0">
            <a:off x="2243451" y="3535306"/>
            <a:ext cx="1162094" cy="1099053"/>
            <a:chOff x="0" y="0"/>
            <a:chExt cx="306066" cy="289463"/>
          </a:xfrm>
        </p:grpSpPr>
        <p:sp>
          <p:nvSpPr>
            <p:cNvPr name="Freeform 9" id="9"/>
            <p:cNvSpPr/>
            <p:nvPr/>
          </p:nvSpPr>
          <p:spPr>
            <a:xfrm flipH="false" flipV="false" rot="0">
              <a:off x="0" y="0"/>
              <a:ext cx="306066" cy="289463"/>
            </a:xfrm>
            <a:custGeom>
              <a:avLst/>
              <a:gdLst/>
              <a:ahLst/>
              <a:cxnLst/>
              <a:rect r="r" b="b" t="t" l="l"/>
              <a:pathLst>
                <a:path h="289463" w="306066">
                  <a:moveTo>
                    <a:pt x="144731" y="0"/>
                  </a:moveTo>
                  <a:lnTo>
                    <a:pt x="161335" y="0"/>
                  </a:lnTo>
                  <a:cubicBezTo>
                    <a:pt x="241267" y="0"/>
                    <a:pt x="306066" y="64798"/>
                    <a:pt x="306066" y="144731"/>
                  </a:cubicBezTo>
                  <a:lnTo>
                    <a:pt x="306066" y="144731"/>
                  </a:lnTo>
                  <a:cubicBezTo>
                    <a:pt x="306066" y="183116"/>
                    <a:pt x="290817" y="219929"/>
                    <a:pt x="263675" y="247072"/>
                  </a:cubicBezTo>
                  <a:cubicBezTo>
                    <a:pt x="236533" y="274214"/>
                    <a:pt x="199720" y="289463"/>
                    <a:pt x="161335" y="289463"/>
                  </a:cubicBezTo>
                  <a:lnTo>
                    <a:pt x="144731" y="289463"/>
                  </a:lnTo>
                  <a:cubicBezTo>
                    <a:pt x="106346" y="289463"/>
                    <a:pt x="69533" y="274214"/>
                    <a:pt x="42391" y="247072"/>
                  </a:cubicBezTo>
                  <a:cubicBezTo>
                    <a:pt x="15248" y="219929"/>
                    <a:pt x="0" y="183116"/>
                    <a:pt x="0" y="144731"/>
                  </a:cubicBezTo>
                  <a:lnTo>
                    <a:pt x="0" y="144731"/>
                  </a:lnTo>
                  <a:cubicBezTo>
                    <a:pt x="0" y="106346"/>
                    <a:pt x="15248" y="69533"/>
                    <a:pt x="42391" y="42391"/>
                  </a:cubicBezTo>
                  <a:cubicBezTo>
                    <a:pt x="69533" y="15248"/>
                    <a:pt x="106346" y="0"/>
                    <a:pt x="144731" y="0"/>
                  </a:cubicBezTo>
                  <a:close/>
                </a:path>
              </a:pathLst>
            </a:custGeom>
            <a:solidFill>
              <a:srgbClr val="C1FF72"/>
            </a:solidFill>
          </p:spPr>
        </p:sp>
        <p:sp>
          <p:nvSpPr>
            <p:cNvPr name="TextBox 10" id="10"/>
            <p:cNvSpPr txBox="true"/>
            <p:nvPr/>
          </p:nvSpPr>
          <p:spPr>
            <a:xfrm>
              <a:off x="0" y="-66675"/>
              <a:ext cx="306066" cy="356138"/>
            </a:xfrm>
            <a:prstGeom prst="rect">
              <a:avLst/>
            </a:prstGeom>
          </p:spPr>
          <p:txBody>
            <a:bodyPr anchor="ctr" rtlCol="false" tIns="50800" lIns="50800" bIns="50800" rIns="50800"/>
            <a:lstStyle/>
            <a:p>
              <a:pPr algn="ctr">
                <a:lnSpc>
                  <a:spcPts val="3359"/>
                </a:lnSpc>
              </a:pPr>
            </a:p>
          </p:txBody>
        </p:sp>
      </p:grpSp>
      <p:grpSp>
        <p:nvGrpSpPr>
          <p:cNvPr name="Group 11" id="11"/>
          <p:cNvGrpSpPr/>
          <p:nvPr/>
        </p:nvGrpSpPr>
        <p:grpSpPr>
          <a:xfrm rot="0">
            <a:off x="2243451" y="5891660"/>
            <a:ext cx="1162094" cy="1099053"/>
            <a:chOff x="0" y="0"/>
            <a:chExt cx="306066" cy="289463"/>
          </a:xfrm>
        </p:grpSpPr>
        <p:sp>
          <p:nvSpPr>
            <p:cNvPr name="Freeform 12" id="12"/>
            <p:cNvSpPr/>
            <p:nvPr/>
          </p:nvSpPr>
          <p:spPr>
            <a:xfrm flipH="false" flipV="false" rot="0">
              <a:off x="0" y="0"/>
              <a:ext cx="306066" cy="289463"/>
            </a:xfrm>
            <a:custGeom>
              <a:avLst/>
              <a:gdLst/>
              <a:ahLst/>
              <a:cxnLst/>
              <a:rect r="r" b="b" t="t" l="l"/>
              <a:pathLst>
                <a:path h="289463" w="306066">
                  <a:moveTo>
                    <a:pt x="144731" y="0"/>
                  </a:moveTo>
                  <a:lnTo>
                    <a:pt x="161335" y="0"/>
                  </a:lnTo>
                  <a:cubicBezTo>
                    <a:pt x="241267" y="0"/>
                    <a:pt x="306066" y="64798"/>
                    <a:pt x="306066" y="144731"/>
                  </a:cubicBezTo>
                  <a:lnTo>
                    <a:pt x="306066" y="144731"/>
                  </a:lnTo>
                  <a:cubicBezTo>
                    <a:pt x="306066" y="183116"/>
                    <a:pt x="290817" y="219929"/>
                    <a:pt x="263675" y="247072"/>
                  </a:cubicBezTo>
                  <a:cubicBezTo>
                    <a:pt x="236533" y="274214"/>
                    <a:pt x="199720" y="289463"/>
                    <a:pt x="161335" y="289463"/>
                  </a:cubicBezTo>
                  <a:lnTo>
                    <a:pt x="144731" y="289463"/>
                  </a:lnTo>
                  <a:cubicBezTo>
                    <a:pt x="106346" y="289463"/>
                    <a:pt x="69533" y="274214"/>
                    <a:pt x="42391" y="247072"/>
                  </a:cubicBezTo>
                  <a:cubicBezTo>
                    <a:pt x="15248" y="219929"/>
                    <a:pt x="0" y="183116"/>
                    <a:pt x="0" y="144731"/>
                  </a:cubicBezTo>
                  <a:lnTo>
                    <a:pt x="0" y="144731"/>
                  </a:lnTo>
                  <a:cubicBezTo>
                    <a:pt x="0" y="106346"/>
                    <a:pt x="15248" y="69533"/>
                    <a:pt x="42391" y="42391"/>
                  </a:cubicBezTo>
                  <a:cubicBezTo>
                    <a:pt x="69533" y="15248"/>
                    <a:pt x="106346" y="0"/>
                    <a:pt x="144731" y="0"/>
                  </a:cubicBezTo>
                  <a:close/>
                </a:path>
              </a:pathLst>
            </a:custGeom>
            <a:solidFill>
              <a:srgbClr val="C1FF72"/>
            </a:solidFill>
          </p:spPr>
        </p:sp>
        <p:sp>
          <p:nvSpPr>
            <p:cNvPr name="TextBox 13" id="13"/>
            <p:cNvSpPr txBox="true"/>
            <p:nvPr/>
          </p:nvSpPr>
          <p:spPr>
            <a:xfrm>
              <a:off x="0" y="-66675"/>
              <a:ext cx="306066" cy="356138"/>
            </a:xfrm>
            <a:prstGeom prst="rect">
              <a:avLst/>
            </a:prstGeom>
          </p:spPr>
          <p:txBody>
            <a:bodyPr anchor="ctr" rtlCol="false" tIns="50800" lIns="50800" bIns="50800" rIns="50800"/>
            <a:lstStyle/>
            <a:p>
              <a:pPr algn="ctr">
                <a:lnSpc>
                  <a:spcPts val="3359"/>
                </a:lnSpc>
              </a:pPr>
            </a:p>
          </p:txBody>
        </p:sp>
      </p:grpSp>
      <p:grpSp>
        <p:nvGrpSpPr>
          <p:cNvPr name="Group 14" id="14"/>
          <p:cNvGrpSpPr/>
          <p:nvPr/>
        </p:nvGrpSpPr>
        <p:grpSpPr>
          <a:xfrm rot="0">
            <a:off x="2243451" y="8247012"/>
            <a:ext cx="1162094" cy="1099053"/>
            <a:chOff x="0" y="0"/>
            <a:chExt cx="306066" cy="289463"/>
          </a:xfrm>
        </p:grpSpPr>
        <p:sp>
          <p:nvSpPr>
            <p:cNvPr name="Freeform 15" id="15"/>
            <p:cNvSpPr/>
            <p:nvPr/>
          </p:nvSpPr>
          <p:spPr>
            <a:xfrm flipH="false" flipV="false" rot="0">
              <a:off x="0" y="0"/>
              <a:ext cx="306066" cy="289463"/>
            </a:xfrm>
            <a:custGeom>
              <a:avLst/>
              <a:gdLst/>
              <a:ahLst/>
              <a:cxnLst/>
              <a:rect r="r" b="b" t="t" l="l"/>
              <a:pathLst>
                <a:path h="289463" w="306066">
                  <a:moveTo>
                    <a:pt x="144731" y="0"/>
                  </a:moveTo>
                  <a:lnTo>
                    <a:pt x="161335" y="0"/>
                  </a:lnTo>
                  <a:cubicBezTo>
                    <a:pt x="241267" y="0"/>
                    <a:pt x="306066" y="64798"/>
                    <a:pt x="306066" y="144731"/>
                  </a:cubicBezTo>
                  <a:lnTo>
                    <a:pt x="306066" y="144731"/>
                  </a:lnTo>
                  <a:cubicBezTo>
                    <a:pt x="306066" y="183116"/>
                    <a:pt x="290817" y="219929"/>
                    <a:pt x="263675" y="247072"/>
                  </a:cubicBezTo>
                  <a:cubicBezTo>
                    <a:pt x="236533" y="274214"/>
                    <a:pt x="199720" y="289463"/>
                    <a:pt x="161335" y="289463"/>
                  </a:cubicBezTo>
                  <a:lnTo>
                    <a:pt x="144731" y="289463"/>
                  </a:lnTo>
                  <a:cubicBezTo>
                    <a:pt x="106346" y="289463"/>
                    <a:pt x="69533" y="274214"/>
                    <a:pt x="42391" y="247072"/>
                  </a:cubicBezTo>
                  <a:cubicBezTo>
                    <a:pt x="15248" y="219929"/>
                    <a:pt x="0" y="183116"/>
                    <a:pt x="0" y="144731"/>
                  </a:cubicBezTo>
                  <a:lnTo>
                    <a:pt x="0" y="144731"/>
                  </a:lnTo>
                  <a:cubicBezTo>
                    <a:pt x="0" y="106346"/>
                    <a:pt x="15248" y="69533"/>
                    <a:pt x="42391" y="42391"/>
                  </a:cubicBezTo>
                  <a:cubicBezTo>
                    <a:pt x="69533" y="15248"/>
                    <a:pt x="106346" y="0"/>
                    <a:pt x="144731" y="0"/>
                  </a:cubicBezTo>
                  <a:close/>
                </a:path>
              </a:pathLst>
            </a:custGeom>
            <a:solidFill>
              <a:srgbClr val="C1FF72"/>
            </a:solidFill>
          </p:spPr>
        </p:sp>
        <p:sp>
          <p:nvSpPr>
            <p:cNvPr name="TextBox 16" id="16"/>
            <p:cNvSpPr txBox="true"/>
            <p:nvPr/>
          </p:nvSpPr>
          <p:spPr>
            <a:xfrm>
              <a:off x="0" y="-66675"/>
              <a:ext cx="306066" cy="356138"/>
            </a:xfrm>
            <a:prstGeom prst="rect">
              <a:avLst/>
            </a:prstGeom>
          </p:spPr>
          <p:txBody>
            <a:bodyPr anchor="ctr" rtlCol="false" tIns="50800" lIns="50800" bIns="50800" rIns="50800"/>
            <a:lstStyle/>
            <a:p>
              <a:pPr algn="ctr">
                <a:lnSpc>
                  <a:spcPts val="3359"/>
                </a:lnSpc>
              </a:pPr>
            </a:p>
          </p:txBody>
        </p:sp>
      </p:grpSp>
      <p:grpSp>
        <p:nvGrpSpPr>
          <p:cNvPr name="Group 17" id="17"/>
          <p:cNvGrpSpPr/>
          <p:nvPr/>
        </p:nvGrpSpPr>
        <p:grpSpPr>
          <a:xfrm rot="0">
            <a:off x="10557608" y="3535306"/>
            <a:ext cx="1162094" cy="1099053"/>
            <a:chOff x="0" y="0"/>
            <a:chExt cx="306066" cy="289463"/>
          </a:xfrm>
        </p:grpSpPr>
        <p:sp>
          <p:nvSpPr>
            <p:cNvPr name="Freeform 18" id="18"/>
            <p:cNvSpPr/>
            <p:nvPr/>
          </p:nvSpPr>
          <p:spPr>
            <a:xfrm flipH="false" flipV="false" rot="0">
              <a:off x="0" y="0"/>
              <a:ext cx="306066" cy="289463"/>
            </a:xfrm>
            <a:custGeom>
              <a:avLst/>
              <a:gdLst/>
              <a:ahLst/>
              <a:cxnLst/>
              <a:rect r="r" b="b" t="t" l="l"/>
              <a:pathLst>
                <a:path h="289463" w="306066">
                  <a:moveTo>
                    <a:pt x="144731" y="0"/>
                  </a:moveTo>
                  <a:lnTo>
                    <a:pt x="161335" y="0"/>
                  </a:lnTo>
                  <a:cubicBezTo>
                    <a:pt x="241267" y="0"/>
                    <a:pt x="306066" y="64798"/>
                    <a:pt x="306066" y="144731"/>
                  </a:cubicBezTo>
                  <a:lnTo>
                    <a:pt x="306066" y="144731"/>
                  </a:lnTo>
                  <a:cubicBezTo>
                    <a:pt x="306066" y="183116"/>
                    <a:pt x="290817" y="219929"/>
                    <a:pt x="263675" y="247072"/>
                  </a:cubicBezTo>
                  <a:cubicBezTo>
                    <a:pt x="236533" y="274214"/>
                    <a:pt x="199720" y="289463"/>
                    <a:pt x="161335" y="289463"/>
                  </a:cubicBezTo>
                  <a:lnTo>
                    <a:pt x="144731" y="289463"/>
                  </a:lnTo>
                  <a:cubicBezTo>
                    <a:pt x="106346" y="289463"/>
                    <a:pt x="69533" y="274214"/>
                    <a:pt x="42391" y="247072"/>
                  </a:cubicBezTo>
                  <a:cubicBezTo>
                    <a:pt x="15248" y="219929"/>
                    <a:pt x="0" y="183116"/>
                    <a:pt x="0" y="144731"/>
                  </a:cubicBezTo>
                  <a:lnTo>
                    <a:pt x="0" y="144731"/>
                  </a:lnTo>
                  <a:cubicBezTo>
                    <a:pt x="0" y="106346"/>
                    <a:pt x="15248" y="69533"/>
                    <a:pt x="42391" y="42391"/>
                  </a:cubicBezTo>
                  <a:cubicBezTo>
                    <a:pt x="69533" y="15248"/>
                    <a:pt x="106346" y="0"/>
                    <a:pt x="144731" y="0"/>
                  </a:cubicBezTo>
                  <a:close/>
                </a:path>
              </a:pathLst>
            </a:custGeom>
            <a:solidFill>
              <a:srgbClr val="C1FF72"/>
            </a:solidFill>
          </p:spPr>
        </p:sp>
        <p:sp>
          <p:nvSpPr>
            <p:cNvPr name="TextBox 19" id="19"/>
            <p:cNvSpPr txBox="true"/>
            <p:nvPr/>
          </p:nvSpPr>
          <p:spPr>
            <a:xfrm>
              <a:off x="0" y="-66675"/>
              <a:ext cx="306066" cy="356138"/>
            </a:xfrm>
            <a:prstGeom prst="rect">
              <a:avLst/>
            </a:prstGeom>
          </p:spPr>
          <p:txBody>
            <a:bodyPr anchor="ctr" rtlCol="false" tIns="50800" lIns="50800" bIns="50800" rIns="50800"/>
            <a:lstStyle/>
            <a:p>
              <a:pPr algn="ctr">
                <a:lnSpc>
                  <a:spcPts val="3359"/>
                </a:lnSpc>
              </a:pPr>
            </a:p>
          </p:txBody>
        </p:sp>
      </p:grpSp>
      <p:grpSp>
        <p:nvGrpSpPr>
          <p:cNvPr name="Group 20" id="20"/>
          <p:cNvGrpSpPr/>
          <p:nvPr/>
        </p:nvGrpSpPr>
        <p:grpSpPr>
          <a:xfrm rot="0">
            <a:off x="10557608" y="5891660"/>
            <a:ext cx="1162094" cy="1099053"/>
            <a:chOff x="0" y="0"/>
            <a:chExt cx="306066" cy="289463"/>
          </a:xfrm>
        </p:grpSpPr>
        <p:sp>
          <p:nvSpPr>
            <p:cNvPr name="Freeform 21" id="21"/>
            <p:cNvSpPr/>
            <p:nvPr/>
          </p:nvSpPr>
          <p:spPr>
            <a:xfrm flipH="false" flipV="false" rot="0">
              <a:off x="0" y="0"/>
              <a:ext cx="306066" cy="289463"/>
            </a:xfrm>
            <a:custGeom>
              <a:avLst/>
              <a:gdLst/>
              <a:ahLst/>
              <a:cxnLst/>
              <a:rect r="r" b="b" t="t" l="l"/>
              <a:pathLst>
                <a:path h="289463" w="306066">
                  <a:moveTo>
                    <a:pt x="144731" y="0"/>
                  </a:moveTo>
                  <a:lnTo>
                    <a:pt x="161335" y="0"/>
                  </a:lnTo>
                  <a:cubicBezTo>
                    <a:pt x="241267" y="0"/>
                    <a:pt x="306066" y="64798"/>
                    <a:pt x="306066" y="144731"/>
                  </a:cubicBezTo>
                  <a:lnTo>
                    <a:pt x="306066" y="144731"/>
                  </a:lnTo>
                  <a:cubicBezTo>
                    <a:pt x="306066" y="183116"/>
                    <a:pt x="290817" y="219929"/>
                    <a:pt x="263675" y="247072"/>
                  </a:cubicBezTo>
                  <a:cubicBezTo>
                    <a:pt x="236533" y="274214"/>
                    <a:pt x="199720" y="289463"/>
                    <a:pt x="161335" y="289463"/>
                  </a:cubicBezTo>
                  <a:lnTo>
                    <a:pt x="144731" y="289463"/>
                  </a:lnTo>
                  <a:cubicBezTo>
                    <a:pt x="106346" y="289463"/>
                    <a:pt x="69533" y="274214"/>
                    <a:pt x="42391" y="247072"/>
                  </a:cubicBezTo>
                  <a:cubicBezTo>
                    <a:pt x="15248" y="219929"/>
                    <a:pt x="0" y="183116"/>
                    <a:pt x="0" y="144731"/>
                  </a:cubicBezTo>
                  <a:lnTo>
                    <a:pt x="0" y="144731"/>
                  </a:lnTo>
                  <a:cubicBezTo>
                    <a:pt x="0" y="106346"/>
                    <a:pt x="15248" y="69533"/>
                    <a:pt x="42391" y="42391"/>
                  </a:cubicBezTo>
                  <a:cubicBezTo>
                    <a:pt x="69533" y="15248"/>
                    <a:pt x="106346" y="0"/>
                    <a:pt x="144731" y="0"/>
                  </a:cubicBezTo>
                  <a:close/>
                </a:path>
              </a:pathLst>
            </a:custGeom>
            <a:solidFill>
              <a:srgbClr val="C1FF72"/>
            </a:solidFill>
          </p:spPr>
        </p:sp>
        <p:sp>
          <p:nvSpPr>
            <p:cNvPr name="TextBox 22" id="22"/>
            <p:cNvSpPr txBox="true"/>
            <p:nvPr/>
          </p:nvSpPr>
          <p:spPr>
            <a:xfrm>
              <a:off x="0" y="-66675"/>
              <a:ext cx="306066" cy="356138"/>
            </a:xfrm>
            <a:prstGeom prst="rect">
              <a:avLst/>
            </a:prstGeom>
          </p:spPr>
          <p:txBody>
            <a:bodyPr anchor="ctr" rtlCol="false" tIns="50800" lIns="50800" bIns="50800" rIns="50800"/>
            <a:lstStyle/>
            <a:p>
              <a:pPr algn="ctr">
                <a:lnSpc>
                  <a:spcPts val="3359"/>
                </a:lnSpc>
              </a:pPr>
            </a:p>
          </p:txBody>
        </p:sp>
      </p:grpSp>
      <p:grpSp>
        <p:nvGrpSpPr>
          <p:cNvPr name="Group 23" id="23"/>
          <p:cNvGrpSpPr/>
          <p:nvPr/>
        </p:nvGrpSpPr>
        <p:grpSpPr>
          <a:xfrm rot="0">
            <a:off x="10557608" y="8247012"/>
            <a:ext cx="1162094" cy="1099053"/>
            <a:chOff x="0" y="0"/>
            <a:chExt cx="306066" cy="289463"/>
          </a:xfrm>
        </p:grpSpPr>
        <p:sp>
          <p:nvSpPr>
            <p:cNvPr name="Freeform 24" id="24"/>
            <p:cNvSpPr/>
            <p:nvPr/>
          </p:nvSpPr>
          <p:spPr>
            <a:xfrm flipH="false" flipV="false" rot="0">
              <a:off x="0" y="0"/>
              <a:ext cx="306066" cy="289463"/>
            </a:xfrm>
            <a:custGeom>
              <a:avLst/>
              <a:gdLst/>
              <a:ahLst/>
              <a:cxnLst/>
              <a:rect r="r" b="b" t="t" l="l"/>
              <a:pathLst>
                <a:path h="289463" w="306066">
                  <a:moveTo>
                    <a:pt x="144731" y="0"/>
                  </a:moveTo>
                  <a:lnTo>
                    <a:pt x="161335" y="0"/>
                  </a:lnTo>
                  <a:cubicBezTo>
                    <a:pt x="241267" y="0"/>
                    <a:pt x="306066" y="64798"/>
                    <a:pt x="306066" y="144731"/>
                  </a:cubicBezTo>
                  <a:lnTo>
                    <a:pt x="306066" y="144731"/>
                  </a:lnTo>
                  <a:cubicBezTo>
                    <a:pt x="306066" y="183116"/>
                    <a:pt x="290817" y="219929"/>
                    <a:pt x="263675" y="247072"/>
                  </a:cubicBezTo>
                  <a:cubicBezTo>
                    <a:pt x="236533" y="274214"/>
                    <a:pt x="199720" y="289463"/>
                    <a:pt x="161335" y="289463"/>
                  </a:cubicBezTo>
                  <a:lnTo>
                    <a:pt x="144731" y="289463"/>
                  </a:lnTo>
                  <a:cubicBezTo>
                    <a:pt x="106346" y="289463"/>
                    <a:pt x="69533" y="274214"/>
                    <a:pt x="42391" y="247072"/>
                  </a:cubicBezTo>
                  <a:cubicBezTo>
                    <a:pt x="15248" y="219929"/>
                    <a:pt x="0" y="183116"/>
                    <a:pt x="0" y="144731"/>
                  </a:cubicBezTo>
                  <a:lnTo>
                    <a:pt x="0" y="144731"/>
                  </a:lnTo>
                  <a:cubicBezTo>
                    <a:pt x="0" y="106346"/>
                    <a:pt x="15248" y="69533"/>
                    <a:pt x="42391" y="42391"/>
                  </a:cubicBezTo>
                  <a:cubicBezTo>
                    <a:pt x="69533" y="15248"/>
                    <a:pt x="106346" y="0"/>
                    <a:pt x="144731" y="0"/>
                  </a:cubicBezTo>
                  <a:close/>
                </a:path>
              </a:pathLst>
            </a:custGeom>
            <a:solidFill>
              <a:srgbClr val="C1FF72"/>
            </a:solidFill>
          </p:spPr>
        </p:sp>
        <p:sp>
          <p:nvSpPr>
            <p:cNvPr name="TextBox 25" id="25"/>
            <p:cNvSpPr txBox="true"/>
            <p:nvPr/>
          </p:nvSpPr>
          <p:spPr>
            <a:xfrm>
              <a:off x="0" y="-66675"/>
              <a:ext cx="306066" cy="356138"/>
            </a:xfrm>
            <a:prstGeom prst="rect">
              <a:avLst/>
            </a:prstGeom>
          </p:spPr>
          <p:txBody>
            <a:bodyPr anchor="ctr" rtlCol="false" tIns="50800" lIns="50800" bIns="50800" rIns="50800"/>
            <a:lstStyle/>
            <a:p>
              <a:pPr algn="ctr">
                <a:lnSpc>
                  <a:spcPts val="3359"/>
                </a:lnSpc>
              </a:pPr>
            </a:p>
          </p:txBody>
        </p:sp>
      </p:grpSp>
      <p:sp>
        <p:nvSpPr>
          <p:cNvPr name="Freeform 26" id="26"/>
          <p:cNvSpPr/>
          <p:nvPr/>
        </p:nvSpPr>
        <p:spPr>
          <a:xfrm flipH="false" flipV="false" rot="0">
            <a:off x="1691837" y="1468402"/>
            <a:ext cx="1002791" cy="951739"/>
          </a:xfrm>
          <a:custGeom>
            <a:avLst/>
            <a:gdLst/>
            <a:ahLst/>
            <a:cxnLst/>
            <a:rect r="r" b="b" t="t" l="l"/>
            <a:pathLst>
              <a:path h="951739" w="1002791">
                <a:moveTo>
                  <a:pt x="0" y="0"/>
                </a:moveTo>
                <a:lnTo>
                  <a:pt x="1002791" y="0"/>
                </a:lnTo>
                <a:lnTo>
                  <a:pt x="1002791" y="951739"/>
                </a:lnTo>
                <a:lnTo>
                  <a:pt x="0" y="95173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27" id="27"/>
          <p:cNvSpPr txBox="true"/>
          <p:nvPr/>
        </p:nvSpPr>
        <p:spPr>
          <a:xfrm rot="0">
            <a:off x="2824498" y="1479133"/>
            <a:ext cx="6441458" cy="844551"/>
          </a:xfrm>
          <a:prstGeom prst="rect">
            <a:avLst/>
          </a:prstGeom>
        </p:spPr>
        <p:txBody>
          <a:bodyPr anchor="t" rtlCol="false" tIns="0" lIns="0" bIns="0" rIns="0">
            <a:spAutoFit/>
          </a:bodyPr>
          <a:lstStyle/>
          <a:p>
            <a:pPr algn="ctr">
              <a:lnSpc>
                <a:spcPts val="6999"/>
              </a:lnSpc>
            </a:pPr>
            <a:r>
              <a:rPr lang="en-US" sz="4999">
                <a:solidFill>
                  <a:srgbClr val="FFFFFF"/>
                </a:solidFill>
                <a:latin typeface="Noto Serif Display"/>
              </a:rPr>
              <a:t>Các chức năng chính</a:t>
            </a:r>
          </a:p>
        </p:txBody>
      </p:sp>
      <p:sp>
        <p:nvSpPr>
          <p:cNvPr name="TextBox 28" id="28"/>
          <p:cNvSpPr txBox="true"/>
          <p:nvPr/>
        </p:nvSpPr>
        <p:spPr>
          <a:xfrm rot="0">
            <a:off x="2678944" y="3689228"/>
            <a:ext cx="291108" cy="705486"/>
          </a:xfrm>
          <a:prstGeom prst="rect">
            <a:avLst/>
          </a:prstGeom>
        </p:spPr>
        <p:txBody>
          <a:bodyPr anchor="t" rtlCol="false" tIns="0" lIns="0" bIns="0" rIns="0">
            <a:spAutoFit/>
          </a:bodyPr>
          <a:lstStyle/>
          <a:p>
            <a:pPr algn="ctr" marL="0" indent="0" lvl="0">
              <a:lnSpc>
                <a:spcPts val="5739"/>
              </a:lnSpc>
              <a:spcBef>
                <a:spcPct val="0"/>
              </a:spcBef>
            </a:pPr>
            <a:r>
              <a:rPr lang="en-US" sz="4099">
                <a:solidFill>
                  <a:srgbClr val="000000"/>
                </a:solidFill>
                <a:latin typeface="Noto Serif Display"/>
              </a:rPr>
              <a:t>1</a:t>
            </a:r>
          </a:p>
        </p:txBody>
      </p:sp>
      <p:sp>
        <p:nvSpPr>
          <p:cNvPr name="TextBox 29" id="29"/>
          <p:cNvSpPr txBox="true"/>
          <p:nvPr/>
        </p:nvSpPr>
        <p:spPr>
          <a:xfrm rot="0">
            <a:off x="2694628" y="5996435"/>
            <a:ext cx="291108" cy="705486"/>
          </a:xfrm>
          <a:prstGeom prst="rect">
            <a:avLst/>
          </a:prstGeom>
        </p:spPr>
        <p:txBody>
          <a:bodyPr anchor="t" rtlCol="false" tIns="0" lIns="0" bIns="0" rIns="0">
            <a:spAutoFit/>
          </a:bodyPr>
          <a:lstStyle/>
          <a:p>
            <a:pPr algn="ctr" marL="0" indent="0" lvl="0">
              <a:lnSpc>
                <a:spcPts val="5739"/>
              </a:lnSpc>
              <a:spcBef>
                <a:spcPct val="0"/>
              </a:spcBef>
            </a:pPr>
            <a:r>
              <a:rPr lang="en-US" sz="4099">
                <a:solidFill>
                  <a:srgbClr val="000000"/>
                </a:solidFill>
                <a:latin typeface="Noto Serif Display"/>
              </a:rPr>
              <a:t>3</a:t>
            </a:r>
          </a:p>
        </p:txBody>
      </p:sp>
      <p:sp>
        <p:nvSpPr>
          <p:cNvPr name="TextBox 30" id="30"/>
          <p:cNvSpPr txBox="true"/>
          <p:nvPr/>
        </p:nvSpPr>
        <p:spPr>
          <a:xfrm rot="0">
            <a:off x="2694628" y="8400933"/>
            <a:ext cx="291108" cy="705486"/>
          </a:xfrm>
          <a:prstGeom prst="rect">
            <a:avLst/>
          </a:prstGeom>
        </p:spPr>
        <p:txBody>
          <a:bodyPr anchor="t" rtlCol="false" tIns="0" lIns="0" bIns="0" rIns="0">
            <a:spAutoFit/>
          </a:bodyPr>
          <a:lstStyle/>
          <a:p>
            <a:pPr algn="ctr" marL="0" indent="0" lvl="0">
              <a:lnSpc>
                <a:spcPts val="5739"/>
              </a:lnSpc>
              <a:spcBef>
                <a:spcPct val="0"/>
              </a:spcBef>
            </a:pPr>
            <a:r>
              <a:rPr lang="en-US" sz="4099">
                <a:solidFill>
                  <a:srgbClr val="000000"/>
                </a:solidFill>
                <a:latin typeface="Noto Serif Display"/>
              </a:rPr>
              <a:t>5</a:t>
            </a:r>
          </a:p>
        </p:txBody>
      </p:sp>
      <p:sp>
        <p:nvSpPr>
          <p:cNvPr name="TextBox 31" id="31"/>
          <p:cNvSpPr txBox="true"/>
          <p:nvPr/>
        </p:nvSpPr>
        <p:spPr>
          <a:xfrm rot="0">
            <a:off x="10993101" y="3689228"/>
            <a:ext cx="291108" cy="705486"/>
          </a:xfrm>
          <a:prstGeom prst="rect">
            <a:avLst/>
          </a:prstGeom>
        </p:spPr>
        <p:txBody>
          <a:bodyPr anchor="t" rtlCol="false" tIns="0" lIns="0" bIns="0" rIns="0">
            <a:spAutoFit/>
          </a:bodyPr>
          <a:lstStyle/>
          <a:p>
            <a:pPr algn="ctr" marL="0" indent="0" lvl="0">
              <a:lnSpc>
                <a:spcPts val="5739"/>
              </a:lnSpc>
              <a:spcBef>
                <a:spcPct val="0"/>
              </a:spcBef>
            </a:pPr>
            <a:r>
              <a:rPr lang="en-US" sz="4099">
                <a:solidFill>
                  <a:srgbClr val="000000"/>
                </a:solidFill>
                <a:latin typeface="Noto Serif Display"/>
              </a:rPr>
              <a:t>2</a:t>
            </a:r>
          </a:p>
        </p:txBody>
      </p:sp>
      <p:sp>
        <p:nvSpPr>
          <p:cNvPr name="TextBox 32" id="32"/>
          <p:cNvSpPr txBox="true"/>
          <p:nvPr/>
        </p:nvSpPr>
        <p:spPr>
          <a:xfrm rot="0">
            <a:off x="10993101" y="6045581"/>
            <a:ext cx="291108" cy="705486"/>
          </a:xfrm>
          <a:prstGeom prst="rect">
            <a:avLst/>
          </a:prstGeom>
        </p:spPr>
        <p:txBody>
          <a:bodyPr anchor="t" rtlCol="false" tIns="0" lIns="0" bIns="0" rIns="0">
            <a:spAutoFit/>
          </a:bodyPr>
          <a:lstStyle/>
          <a:p>
            <a:pPr algn="ctr" marL="0" indent="0" lvl="0">
              <a:lnSpc>
                <a:spcPts val="5739"/>
              </a:lnSpc>
              <a:spcBef>
                <a:spcPct val="0"/>
              </a:spcBef>
            </a:pPr>
            <a:r>
              <a:rPr lang="en-US" sz="4099">
                <a:solidFill>
                  <a:srgbClr val="000000"/>
                </a:solidFill>
                <a:latin typeface="Noto Serif Display"/>
              </a:rPr>
              <a:t>4</a:t>
            </a:r>
          </a:p>
        </p:txBody>
      </p:sp>
      <p:sp>
        <p:nvSpPr>
          <p:cNvPr name="TextBox 33" id="33"/>
          <p:cNvSpPr txBox="true"/>
          <p:nvPr/>
        </p:nvSpPr>
        <p:spPr>
          <a:xfrm rot="0">
            <a:off x="10993101" y="8400933"/>
            <a:ext cx="291108" cy="705486"/>
          </a:xfrm>
          <a:prstGeom prst="rect">
            <a:avLst/>
          </a:prstGeom>
        </p:spPr>
        <p:txBody>
          <a:bodyPr anchor="t" rtlCol="false" tIns="0" lIns="0" bIns="0" rIns="0">
            <a:spAutoFit/>
          </a:bodyPr>
          <a:lstStyle/>
          <a:p>
            <a:pPr algn="ctr" marL="0" indent="0" lvl="0">
              <a:lnSpc>
                <a:spcPts val="5739"/>
              </a:lnSpc>
              <a:spcBef>
                <a:spcPct val="0"/>
              </a:spcBef>
            </a:pPr>
            <a:r>
              <a:rPr lang="en-US" sz="4099">
                <a:solidFill>
                  <a:srgbClr val="000000"/>
                </a:solidFill>
                <a:latin typeface="Noto Serif Display"/>
              </a:rPr>
              <a:t>6</a:t>
            </a:r>
          </a:p>
        </p:txBody>
      </p:sp>
      <p:grpSp>
        <p:nvGrpSpPr>
          <p:cNvPr name="Group 34" id="34"/>
          <p:cNvGrpSpPr/>
          <p:nvPr/>
        </p:nvGrpSpPr>
        <p:grpSpPr>
          <a:xfrm rot="0">
            <a:off x="3893953" y="3646923"/>
            <a:ext cx="5000815" cy="987436"/>
            <a:chOff x="0" y="0"/>
            <a:chExt cx="1317087" cy="260066"/>
          </a:xfrm>
        </p:grpSpPr>
        <p:sp>
          <p:nvSpPr>
            <p:cNvPr name="Freeform 35" id="35"/>
            <p:cNvSpPr/>
            <p:nvPr/>
          </p:nvSpPr>
          <p:spPr>
            <a:xfrm flipH="false" flipV="false" rot="0">
              <a:off x="0" y="0"/>
              <a:ext cx="1317087" cy="260066"/>
            </a:xfrm>
            <a:custGeom>
              <a:avLst/>
              <a:gdLst/>
              <a:ahLst/>
              <a:cxnLst/>
              <a:rect r="r" b="b" t="t" l="l"/>
              <a:pathLst>
                <a:path h="260066" w="1317087">
                  <a:moveTo>
                    <a:pt x="78955" y="0"/>
                  </a:moveTo>
                  <a:lnTo>
                    <a:pt x="1238132" y="0"/>
                  </a:lnTo>
                  <a:cubicBezTo>
                    <a:pt x="1259072" y="0"/>
                    <a:pt x="1279155" y="8318"/>
                    <a:pt x="1293962" y="23125"/>
                  </a:cubicBezTo>
                  <a:cubicBezTo>
                    <a:pt x="1308769" y="37932"/>
                    <a:pt x="1317087" y="58015"/>
                    <a:pt x="1317087" y="78955"/>
                  </a:cubicBezTo>
                  <a:lnTo>
                    <a:pt x="1317087" y="181111"/>
                  </a:lnTo>
                  <a:cubicBezTo>
                    <a:pt x="1317087" y="202051"/>
                    <a:pt x="1308769" y="222133"/>
                    <a:pt x="1293962" y="236940"/>
                  </a:cubicBezTo>
                  <a:cubicBezTo>
                    <a:pt x="1279155" y="251747"/>
                    <a:pt x="1259072" y="260066"/>
                    <a:pt x="1238132" y="260066"/>
                  </a:cubicBezTo>
                  <a:lnTo>
                    <a:pt x="78955" y="260066"/>
                  </a:lnTo>
                  <a:cubicBezTo>
                    <a:pt x="58015" y="260066"/>
                    <a:pt x="37932" y="251747"/>
                    <a:pt x="23125" y="236940"/>
                  </a:cubicBezTo>
                  <a:cubicBezTo>
                    <a:pt x="8318" y="222133"/>
                    <a:pt x="0" y="202051"/>
                    <a:pt x="0" y="181111"/>
                  </a:cubicBezTo>
                  <a:lnTo>
                    <a:pt x="0" y="78955"/>
                  </a:lnTo>
                  <a:cubicBezTo>
                    <a:pt x="0" y="58015"/>
                    <a:pt x="8318" y="37932"/>
                    <a:pt x="23125" y="23125"/>
                  </a:cubicBezTo>
                  <a:cubicBezTo>
                    <a:pt x="37932" y="8318"/>
                    <a:pt x="58015" y="0"/>
                    <a:pt x="78955" y="0"/>
                  </a:cubicBezTo>
                  <a:close/>
                </a:path>
              </a:pathLst>
            </a:custGeom>
            <a:gradFill rotWithShape="true">
              <a:gsLst>
                <a:gs pos="0">
                  <a:srgbClr val="CDFFD8">
                    <a:alpha val="100000"/>
                  </a:srgbClr>
                </a:gs>
                <a:gs pos="100000">
                  <a:srgbClr val="94B9FF">
                    <a:alpha val="100000"/>
                  </a:srgbClr>
                </a:gs>
              </a:gsLst>
              <a:lin ang="0"/>
            </a:gradFill>
          </p:spPr>
        </p:sp>
        <p:sp>
          <p:nvSpPr>
            <p:cNvPr name="TextBox 36" id="36"/>
            <p:cNvSpPr txBox="true"/>
            <p:nvPr/>
          </p:nvSpPr>
          <p:spPr>
            <a:xfrm>
              <a:off x="0" y="-66675"/>
              <a:ext cx="1317087" cy="326741"/>
            </a:xfrm>
            <a:prstGeom prst="rect">
              <a:avLst/>
            </a:prstGeom>
          </p:spPr>
          <p:txBody>
            <a:bodyPr anchor="ctr" rtlCol="false" tIns="50800" lIns="50800" bIns="50800" rIns="50800"/>
            <a:lstStyle/>
            <a:p>
              <a:pPr algn="ctr">
                <a:lnSpc>
                  <a:spcPts val="3359"/>
                </a:lnSpc>
              </a:pPr>
            </a:p>
          </p:txBody>
        </p:sp>
      </p:grpSp>
      <p:sp>
        <p:nvSpPr>
          <p:cNvPr name="TextBox 37" id="37"/>
          <p:cNvSpPr txBox="true"/>
          <p:nvPr/>
        </p:nvSpPr>
        <p:spPr>
          <a:xfrm rot="0">
            <a:off x="4275082" y="3865374"/>
            <a:ext cx="4238556" cy="530860"/>
          </a:xfrm>
          <a:prstGeom prst="rect">
            <a:avLst/>
          </a:prstGeom>
        </p:spPr>
        <p:txBody>
          <a:bodyPr anchor="t" rtlCol="false" tIns="0" lIns="0" bIns="0" rIns="0">
            <a:spAutoFit/>
          </a:bodyPr>
          <a:lstStyle/>
          <a:p>
            <a:pPr algn="ctr">
              <a:lnSpc>
                <a:spcPts val="4339"/>
              </a:lnSpc>
              <a:spcBef>
                <a:spcPct val="0"/>
              </a:spcBef>
            </a:pPr>
            <a:r>
              <a:rPr lang="en-US" sz="3099">
                <a:solidFill>
                  <a:srgbClr val="000000"/>
                </a:solidFill>
                <a:latin typeface="Josefin Sans Bold"/>
              </a:rPr>
              <a:t>Đăng ký, đăng nhập</a:t>
            </a:r>
          </a:p>
        </p:txBody>
      </p:sp>
      <p:grpSp>
        <p:nvGrpSpPr>
          <p:cNvPr name="Group 38" id="38"/>
          <p:cNvGrpSpPr/>
          <p:nvPr/>
        </p:nvGrpSpPr>
        <p:grpSpPr>
          <a:xfrm rot="0">
            <a:off x="3893953" y="5898322"/>
            <a:ext cx="5000815" cy="987436"/>
            <a:chOff x="0" y="0"/>
            <a:chExt cx="1317087" cy="260066"/>
          </a:xfrm>
        </p:grpSpPr>
        <p:sp>
          <p:nvSpPr>
            <p:cNvPr name="Freeform 39" id="39"/>
            <p:cNvSpPr/>
            <p:nvPr/>
          </p:nvSpPr>
          <p:spPr>
            <a:xfrm flipH="false" flipV="false" rot="0">
              <a:off x="0" y="0"/>
              <a:ext cx="1317087" cy="260066"/>
            </a:xfrm>
            <a:custGeom>
              <a:avLst/>
              <a:gdLst/>
              <a:ahLst/>
              <a:cxnLst/>
              <a:rect r="r" b="b" t="t" l="l"/>
              <a:pathLst>
                <a:path h="260066" w="1317087">
                  <a:moveTo>
                    <a:pt x="78955" y="0"/>
                  </a:moveTo>
                  <a:lnTo>
                    <a:pt x="1238132" y="0"/>
                  </a:lnTo>
                  <a:cubicBezTo>
                    <a:pt x="1259072" y="0"/>
                    <a:pt x="1279155" y="8318"/>
                    <a:pt x="1293962" y="23125"/>
                  </a:cubicBezTo>
                  <a:cubicBezTo>
                    <a:pt x="1308769" y="37932"/>
                    <a:pt x="1317087" y="58015"/>
                    <a:pt x="1317087" y="78955"/>
                  </a:cubicBezTo>
                  <a:lnTo>
                    <a:pt x="1317087" y="181111"/>
                  </a:lnTo>
                  <a:cubicBezTo>
                    <a:pt x="1317087" y="202051"/>
                    <a:pt x="1308769" y="222133"/>
                    <a:pt x="1293962" y="236940"/>
                  </a:cubicBezTo>
                  <a:cubicBezTo>
                    <a:pt x="1279155" y="251747"/>
                    <a:pt x="1259072" y="260066"/>
                    <a:pt x="1238132" y="260066"/>
                  </a:cubicBezTo>
                  <a:lnTo>
                    <a:pt x="78955" y="260066"/>
                  </a:lnTo>
                  <a:cubicBezTo>
                    <a:pt x="58015" y="260066"/>
                    <a:pt x="37932" y="251747"/>
                    <a:pt x="23125" y="236940"/>
                  </a:cubicBezTo>
                  <a:cubicBezTo>
                    <a:pt x="8318" y="222133"/>
                    <a:pt x="0" y="202051"/>
                    <a:pt x="0" y="181111"/>
                  </a:cubicBezTo>
                  <a:lnTo>
                    <a:pt x="0" y="78955"/>
                  </a:lnTo>
                  <a:cubicBezTo>
                    <a:pt x="0" y="58015"/>
                    <a:pt x="8318" y="37932"/>
                    <a:pt x="23125" y="23125"/>
                  </a:cubicBezTo>
                  <a:cubicBezTo>
                    <a:pt x="37932" y="8318"/>
                    <a:pt x="58015" y="0"/>
                    <a:pt x="78955" y="0"/>
                  </a:cubicBezTo>
                  <a:close/>
                </a:path>
              </a:pathLst>
            </a:custGeom>
            <a:gradFill rotWithShape="true">
              <a:gsLst>
                <a:gs pos="0">
                  <a:srgbClr val="CDFFD8">
                    <a:alpha val="100000"/>
                  </a:srgbClr>
                </a:gs>
                <a:gs pos="100000">
                  <a:srgbClr val="94B9FF">
                    <a:alpha val="100000"/>
                  </a:srgbClr>
                </a:gs>
              </a:gsLst>
              <a:lin ang="0"/>
            </a:gradFill>
          </p:spPr>
        </p:sp>
        <p:sp>
          <p:nvSpPr>
            <p:cNvPr name="TextBox 40" id="40"/>
            <p:cNvSpPr txBox="true"/>
            <p:nvPr/>
          </p:nvSpPr>
          <p:spPr>
            <a:xfrm>
              <a:off x="0" y="-66675"/>
              <a:ext cx="1317087" cy="326741"/>
            </a:xfrm>
            <a:prstGeom prst="rect">
              <a:avLst/>
            </a:prstGeom>
          </p:spPr>
          <p:txBody>
            <a:bodyPr anchor="ctr" rtlCol="false" tIns="50800" lIns="50800" bIns="50800" rIns="50800"/>
            <a:lstStyle/>
            <a:p>
              <a:pPr algn="ctr">
                <a:lnSpc>
                  <a:spcPts val="3359"/>
                </a:lnSpc>
              </a:pPr>
            </a:p>
          </p:txBody>
        </p:sp>
      </p:grpSp>
      <p:sp>
        <p:nvSpPr>
          <p:cNvPr name="TextBox 41" id="41"/>
          <p:cNvSpPr txBox="true"/>
          <p:nvPr/>
        </p:nvSpPr>
        <p:spPr>
          <a:xfrm rot="0">
            <a:off x="4275082" y="6116773"/>
            <a:ext cx="4238556" cy="530860"/>
          </a:xfrm>
          <a:prstGeom prst="rect">
            <a:avLst/>
          </a:prstGeom>
        </p:spPr>
        <p:txBody>
          <a:bodyPr anchor="t" rtlCol="false" tIns="0" lIns="0" bIns="0" rIns="0">
            <a:spAutoFit/>
          </a:bodyPr>
          <a:lstStyle/>
          <a:p>
            <a:pPr algn="ctr">
              <a:lnSpc>
                <a:spcPts val="4339"/>
              </a:lnSpc>
              <a:spcBef>
                <a:spcPct val="0"/>
              </a:spcBef>
            </a:pPr>
            <a:r>
              <a:rPr lang="en-US" sz="3099">
                <a:solidFill>
                  <a:srgbClr val="000000"/>
                </a:solidFill>
                <a:latin typeface="Josefin Sans Bold"/>
              </a:rPr>
              <a:t>Tìm kiếm sản phẩm</a:t>
            </a:r>
          </a:p>
        </p:txBody>
      </p:sp>
      <p:grpSp>
        <p:nvGrpSpPr>
          <p:cNvPr name="Group 42" id="42"/>
          <p:cNvGrpSpPr/>
          <p:nvPr/>
        </p:nvGrpSpPr>
        <p:grpSpPr>
          <a:xfrm rot="0">
            <a:off x="3900123" y="8302820"/>
            <a:ext cx="5000815" cy="987436"/>
            <a:chOff x="0" y="0"/>
            <a:chExt cx="1317087" cy="260066"/>
          </a:xfrm>
        </p:grpSpPr>
        <p:sp>
          <p:nvSpPr>
            <p:cNvPr name="Freeform 43" id="43"/>
            <p:cNvSpPr/>
            <p:nvPr/>
          </p:nvSpPr>
          <p:spPr>
            <a:xfrm flipH="false" flipV="false" rot="0">
              <a:off x="0" y="0"/>
              <a:ext cx="1317087" cy="260066"/>
            </a:xfrm>
            <a:custGeom>
              <a:avLst/>
              <a:gdLst/>
              <a:ahLst/>
              <a:cxnLst/>
              <a:rect r="r" b="b" t="t" l="l"/>
              <a:pathLst>
                <a:path h="260066" w="1317087">
                  <a:moveTo>
                    <a:pt x="78955" y="0"/>
                  </a:moveTo>
                  <a:lnTo>
                    <a:pt x="1238132" y="0"/>
                  </a:lnTo>
                  <a:cubicBezTo>
                    <a:pt x="1259072" y="0"/>
                    <a:pt x="1279155" y="8318"/>
                    <a:pt x="1293962" y="23125"/>
                  </a:cubicBezTo>
                  <a:cubicBezTo>
                    <a:pt x="1308769" y="37932"/>
                    <a:pt x="1317087" y="58015"/>
                    <a:pt x="1317087" y="78955"/>
                  </a:cubicBezTo>
                  <a:lnTo>
                    <a:pt x="1317087" y="181111"/>
                  </a:lnTo>
                  <a:cubicBezTo>
                    <a:pt x="1317087" y="202051"/>
                    <a:pt x="1308769" y="222133"/>
                    <a:pt x="1293962" y="236940"/>
                  </a:cubicBezTo>
                  <a:cubicBezTo>
                    <a:pt x="1279155" y="251747"/>
                    <a:pt x="1259072" y="260066"/>
                    <a:pt x="1238132" y="260066"/>
                  </a:cubicBezTo>
                  <a:lnTo>
                    <a:pt x="78955" y="260066"/>
                  </a:lnTo>
                  <a:cubicBezTo>
                    <a:pt x="58015" y="260066"/>
                    <a:pt x="37932" y="251747"/>
                    <a:pt x="23125" y="236940"/>
                  </a:cubicBezTo>
                  <a:cubicBezTo>
                    <a:pt x="8318" y="222133"/>
                    <a:pt x="0" y="202051"/>
                    <a:pt x="0" y="181111"/>
                  </a:cubicBezTo>
                  <a:lnTo>
                    <a:pt x="0" y="78955"/>
                  </a:lnTo>
                  <a:cubicBezTo>
                    <a:pt x="0" y="58015"/>
                    <a:pt x="8318" y="37932"/>
                    <a:pt x="23125" y="23125"/>
                  </a:cubicBezTo>
                  <a:cubicBezTo>
                    <a:pt x="37932" y="8318"/>
                    <a:pt x="58015" y="0"/>
                    <a:pt x="78955" y="0"/>
                  </a:cubicBezTo>
                  <a:close/>
                </a:path>
              </a:pathLst>
            </a:custGeom>
            <a:gradFill rotWithShape="true">
              <a:gsLst>
                <a:gs pos="0">
                  <a:srgbClr val="CDFFD8">
                    <a:alpha val="100000"/>
                  </a:srgbClr>
                </a:gs>
                <a:gs pos="100000">
                  <a:srgbClr val="94B9FF">
                    <a:alpha val="100000"/>
                  </a:srgbClr>
                </a:gs>
              </a:gsLst>
              <a:lin ang="0"/>
            </a:gradFill>
          </p:spPr>
        </p:sp>
        <p:sp>
          <p:nvSpPr>
            <p:cNvPr name="TextBox 44" id="44"/>
            <p:cNvSpPr txBox="true"/>
            <p:nvPr/>
          </p:nvSpPr>
          <p:spPr>
            <a:xfrm>
              <a:off x="0" y="-66675"/>
              <a:ext cx="1317087" cy="326741"/>
            </a:xfrm>
            <a:prstGeom prst="rect">
              <a:avLst/>
            </a:prstGeom>
          </p:spPr>
          <p:txBody>
            <a:bodyPr anchor="ctr" rtlCol="false" tIns="50800" lIns="50800" bIns="50800" rIns="50800"/>
            <a:lstStyle/>
            <a:p>
              <a:pPr algn="ctr">
                <a:lnSpc>
                  <a:spcPts val="3359"/>
                </a:lnSpc>
              </a:pPr>
            </a:p>
          </p:txBody>
        </p:sp>
      </p:grpSp>
      <p:sp>
        <p:nvSpPr>
          <p:cNvPr name="TextBox 45" id="45"/>
          <p:cNvSpPr txBox="true"/>
          <p:nvPr/>
        </p:nvSpPr>
        <p:spPr>
          <a:xfrm rot="0">
            <a:off x="4281252" y="8521271"/>
            <a:ext cx="4238556" cy="530860"/>
          </a:xfrm>
          <a:prstGeom prst="rect">
            <a:avLst/>
          </a:prstGeom>
        </p:spPr>
        <p:txBody>
          <a:bodyPr anchor="t" rtlCol="false" tIns="0" lIns="0" bIns="0" rIns="0">
            <a:spAutoFit/>
          </a:bodyPr>
          <a:lstStyle/>
          <a:p>
            <a:pPr algn="ctr">
              <a:lnSpc>
                <a:spcPts val="4339"/>
              </a:lnSpc>
              <a:spcBef>
                <a:spcPct val="0"/>
              </a:spcBef>
            </a:pPr>
            <a:r>
              <a:rPr lang="en-US" sz="3099">
                <a:solidFill>
                  <a:srgbClr val="000000"/>
                </a:solidFill>
                <a:latin typeface="Josefin Sans Bold"/>
              </a:rPr>
              <a:t>Thống kê sản phẩm</a:t>
            </a:r>
          </a:p>
        </p:txBody>
      </p:sp>
      <p:grpSp>
        <p:nvGrpSpPr>
          <p:cNvPr name="Group 46" id="46"/>
          <p:cNvGrpSpPr/>
          <p:nvPr/>
        </p:nvGrpSpPr>
        <p:grpSpPr>
          <a:xfrm rot="0">
            <a:off x="12586477" y="3646923"/>
            <a:ext cx="5000815" cy="987436"/>
            <a:chOff x="0" y="0"/>
            <a:chExt cx="1317087" cy="260066"/>
          </a:xfrm>
        </p:grpSpPr>
        <p:sp>
          <p:nvSpPr>
            <p:cNvPr name="Freeform 47" id="47"/>
            <p:cNvSpPr/>
            <p:nvPr/>
          </p:nvSpPr>
          <p:spPr>
            <a:xfrm flipH="false" flipV="false" rot="0">
              <a:off x="0" y="0"/>
              <a:ext cx="1317087" cy="260066"/>
            </a:xfrm>
            <a:custGeom>
              <a:avLst/>
              <a:gdLst/>
              <a:ahLst/>
              <a:cxnLst/>
              <a:rect r="r" b="b" t="t" l="l"/>
              <a:pathLst>
                <a:path h="260066" w="1317087">
                  <a:moveTo>
                    <a:pt x="78955" y="0"/>
                  </a:moveTo>
                  <a:lnTo>
                    <a:pt x="1238132" y="0"/>
                  </a:lnTo>
                  <a:cubicBezTo>
                    <a:pt x="1259072" y="0"/>
                    <a:pt x="1279155" y="8318"/>
                    <a:pt x="1293962" y="23125"/>
                  </a:cubicBezTo>
                  <a:cubicBezTo>
                    <a:pt x="1308769" y="37932"/>
                    <a:pt x="1317087" y="58015"/>
                    <a:pt x="1317087" y="78955"/>
                  </a:cubicBezTo>
                  <a:lnTo>
                    <a:pt x="1317087" y="181111"/>
                  </a:lnTo>
                  <a:cubicBezTo>
                    <a:pt x="1317087" y="202051"/>
                    <a:pt x="1308769" y="222133"/>
                    <a:pt x="1293962" y="236940"/>
                  </a:cubicBezTo>
                  <a:cubicBezTo>
                    <a:pt x="1279155" y="251747"/>
                    <a:pt x="1259072" y="260066"/>
                    <a:pt x="1238132" y="260066"/>
                  </a:cubicBezTo>
                  <a:lnTo>
                    <a:pt x="78955" y="260066"/>
                  </a:lnTo>
                  <a:cubicBezTo>
                    <a:pt x="58015" y="260066"/>
                    <a:pt x="37932" y="251747"/>
                    <a:pt x="23125" y="236940"/>
                  </a:cubicBezTo>
                  <a:cubicBezTo>
                    <a:pt x="8318" y="222133"/>
                    <a:pt x="0" y="202051"/>
                    <a:pt x="0" y="181111"/>
                  </a:cubicBezTo>
                  <a:lnTo>
                    <a:pt x="0" y="78955"/>
                  </a:lnTo>
                  <a:cubicBezTo>
                    <a:pt x="0" y="58015"/>
                    <a:pt x="8318" y="37932"/>
                    <a:pt x="23125" y="23125"/>
                  </a:cubicBezTo>
                  <a:cubicBezTo>
                    <a:pt x="37932" y="8318"/>
                    <a:pt x="58015" y="0"/>
                    <a:pt x="78955" y="0"/>
                  </a:cubicBezTo>
                  <a:close/>
                </a:path>
              </a:pathLst>
            </a:custGeom>
            <a:gradFill rotWithShape="true">
              <a:gsLst>
                <a:gs pos="0">
                  <a:srgbClr val="CDFFD8">
                    <a:alpha val="100000"/>
                  </a:srgbClr>
                </a:gs>
                <a:gs pos="100000">
                  <a:srgbClr val="94B9FF">
                    <a:alpha val="100000"/>
                  </a:srgbClr>
                </a:gs>
              </a:gsLst>
              <a:lin ang="0"/>
            </a:gradFill>
          </p:spPr>
        </p:sp>
        <p:sp>
          <p:nvSpPr>
            <p:cNvPr name="TextBox 48" id="48"/>
            <p:cNvSpPr txBox="true"/>
            <p:nvPr/>
          </p:nvSpPr>
          <p:spPr>
            <a:xfrm>
              <a:off x="0" y="-66675"/>
              <a:ext cx="1317087" cy="326741"/>
            </a:xfrm>
            <a:prstGeom prst="rect">
              <a:avLst/>
            </a:prstGeom>
          </p:spPr>
          <p:txBody>
            <a:bodyPr anchor="ctr" rtlCol="false" tIns="50800" lIns="50800" bIns="50800" rIns="50800"/>
            <a:lstStyle/>
            <a:p>
              <a:pPr algn="ctr">
                <a:lnSpc>
                  <a:spcPts val="3359"/>
                </a:lnSpc>
              </a:pPr>
            </a:p>
          </p:txBody>
        </p:sp>
      </p:grpSp>
      <p:sp>
        <p:nvSpPr>
          <p:cNvPr name="TextBox 49" id="49"/>
          <p:cNvSpPr txBox="true"/>
          <p:nvPr/>
        </p:nvSpPr>
        <p:spPr>
          <a:xfrm rot="0">
            <a:off x="12775385" y="3865374"/>
            <a:ext cx="4689775" cy="530860"/>
          </a:xfrm>
          <a:prstGeom prst="rect">
            <a:avLst/>
          </a:prstGeom>
        </p:spPr>
        <p:txBody>
          <a:bodyPr anchor="t" rtlCol="false" tIns="0" lIns="0" bIns="0" rIns="0">
            <a:spAutoFit/>
          </a:bodyPr>
          <a:lstStyle/>
          <a:p>
            <a:pPr algn="ctr">
              <a:lnSpc>
                <a:spcPts val="4339"/>
              </a:lnSpc>
              <a:spcBef>
                <a:spcPct val="0"/>
              </a:spcBef>
            </a:pPr>
            <a:r>
              <a:rPr lang="en-US" sz="3099">
                <a:solidFill>
                  <a:srgbClr val="000000"/>
                </a:solidFill>
                <a:latin typeface="Josefin Sans Bold"/>
              </a:rPr>
              <a:t>Xem thông tin sản phẩm</a:t>
            </a:r>
          </a:p>
        </p:txBody>
      </p:sp>
      <p:grpSp>
        <p:nvGrpSpPr>
          <p:cNvPr name="Group 50" id="50"/>
          <p:cNvGrpSpPr/>
          <p:nvPr/>
        </p:nvGrpSpPr>
        <p:grpSpPr>
          <a:xfrm rot="0">
            <a:off x="12464345" y="5891660"/>
            <a:ext cx="5000815" cy="987436"/>
            <a:chOff x="0" y="0"/>
            <a:chExt cx="1317087" cy="260066"/>
          </a:xfrm>
        </p:grpSpPr>
        <p:sp>
          <p:nvSpPr>
            <p:cNvPr name="Freeform 51" id="51"/>
            <p:cNvSpPr/>
            <p:nvPr/>
          </p:nvSpPr>
          <p:spPr>
            <a:xfrm flipH="false" flipV="false" rot="0">
              <a:off x="0" y="0"/>
              <a:ext cx="1317087" cy="260066"/>
            </a:xfrm>
            <a:custGeom>
              <a:avLst/>
              <a:gdLst/>
              <a:ahLst/>
              <a:cxnLst/>
              <a:rect r="r" b="b" t="t" l="l"/>
              <a:pathLst>
                <a:path h="260066" w="1317087">
                  <a:moveTo>
                    <a:pt x="78955" y="0"/>
                  </a:moveTo>
                  <a:lnTo>
                    <a:pt x="1238132" y="0"/>
                  </a:lnTo>
                  <a:cubicBezTo>
                    <a:pt x="1259072" y="0"/>
                    <a:pt x="1279155" y="8318"/>
                    <a:pt x="1293962" y="23125"/>
                  </a:cubicBezTo>
                  <a:cubicBezTo>
                    <a:pt x="1308769" y="37932"/>
                    <a:pt x="1317087" y="58015"/>
                    <a:pt x="1317087" y="78955"/>
                  </a:cubicBezTo>
                  <a:lnTo>
                    <a:pt x="1317087" y="181111"/>
                  </a:lnTo>
                  <a:cubicBezTo>
                    <a:pt x="1317087" y="202051"/>
                    <a:pt x="1308769" y="222133"/>
                    <a:pt x="1293962" y="236940"/>
                  </a:cubicBezTo>
                  <a:cubicBezTo>
                    <a:pt x="1279155" y="251747"/>
                    <a:pt x="1259072" y="260066"/>
                    <a:pt x="1238132" y="260066"/>
                  </a:cubicBezTo>
                  <a:lnTo>
                    <a:pt x="78955" y="260066"/>
                  </a:lnTo>
                  <a:cubicBezTo>
                    <a:pt x="58015" y="260066"/>
                    <a:pt x="37932" y="251747"/>
                    <a:pt x="23125" y="236940"/>
                  </a:cubicBezTo>
                  <a:cubicBezTo>
                    <a:pt x="8318" y="222133"/>
                    <a:pt x="0" y="202051"/>
                    <a:pt x="0" y="181111"/>
                  </a:cubicBezTo>
                  <a:lnTo>
                    <a:pt x="0" y="78955"/>
                  </a:lnTo>
                  <a:cubicBezTo>
                    <a:pt x="0" y="58015"/>
                    <a:pt x="8318" y="37932"/>
                    <a:pt x="23125" y="23125"/>
                  </a:cubicBezTo>
                  <a:cubicBezTo>
                    <a:pt x="37932" y="8318"/>
                    <a:pt x="58015" y="0"/>
                    <a:pt x="78955" y="0"/>
                  </a:cubicBezTo>
                  <a:close/>
                </a:path>
              </a:pathLst>
            </a:custGeom>
            <a:gradFill rotWithShape="true">
              <a:gsLst>
                <a:gs pos="0">
                  <a:srgbClr val="CDFFD8">
                    <a:alpha val="100000"/>
                  </a:srgbClr>
                </a:gs>
                <a:gs pos="100000">
                  <a:srgbClr val="94B9FF">
                    <a:alpha val="100000"/>
                  </a:srgbClr>
                </a:gs>
              </a:gsLst>
              <a:lin ang="0"/>
            </a:gradFill>
          </p:spPr>
        </p:sp>
        <p:sp>
          <p:nvSpPr>
            <p:cNvPr name="TextBox 52" id="52"/>
            <p:cNvSpPr txBox="true"/>
            <p:nvPr/>
          </p:nvSpPr>
          <p:spPr>
            <a:xfrm>
              <a:off x="0" y="-66675"/>
              <a:ext cx="1317087" cy="326741"/>
            </a:xfrm>
            <a:prstGeom prst="rect">
              <a:avLst/>
            </a:prstGeom>
          </p:spPr>
          <p:txBody>
            <a:bodyPr anchor="ctr" rtlCol="false" tIns="50800" lIns="50800" bIns="50800" rIns="50800"/>
            <a:lstStyle/>
            <a:p>
              <a:pPr algn="ctr">
                <a:lnSpc>
                  <a:spcPts val="3359"/>
                </a:lnSpc>
              </a:pPr>
            </a:p>
          </p:txBody>
        </p:sp>
      </p:grpSp>
      <p:sp>
        <p:nvSpPr>
          <p:cNvPr name="TextBox 53" id="53"/>
          <p:cNvSpPr txBox="true"/>
          <p:nvPr/>
        </p:nvSpPr>
        <p:spPr>
          <a:xfrm rot="0">
            <a:off x="12775385" y="5870956"/>
            <a:ext cx="4238556" cy="1073785"/>
          </a:xfrm>
          <a:prstGeom prst="rect">
            <a:avLst/>
          </a:prstGeom>
        </p:spPr>
        <p:txBody>
          <a:bodyPr anchor="t" rtlCol="false" tIns="0" lIns="0" bIns="0" rIns="0">
            <a:spAutoFit/>
          </a:bodyPr>
          <a:lstStyle/>
          <a:p>
            <a:pPr algn="ctr">
              <a:lnSpc>
                <a:spcPts val="4339"/>
              </a:lnSpc>
              <a:spcBef>
                <a:spcPct val="0"/>
              </a:spcBef>
            </a:pPr>
            <a:r>
              <a:rPr lang="en-US" sz="3099">
                <a:solidFill>
                  <a:srgbClr val="000000"/>
                </a:solidFill>
                <a:latin typeface="Josefin Sans Bold"/>
              </a:rPr>
              <a:t>Đặt hàng, thanh toán Online</a:t>
            </a:r>
          </a:p>
        </p:txBody>
      </p:sp>
      <p:grpSp>
        <p:nvGrpSpPr>
          <p:cNvPr name="Group 54" id="54"/>
          <p:cNvGrpSpPr/>
          <p:nvPr/>
        </p:nvGrpSpPr>
        <p:grpSpPr>
          <a:xfrm rot="0">
            <a:off x="12464345" y="8302820"/>
            <a:ext cx="5000815" cy="987436"/>
            <a:chOff x="0" y="0"/>
            <a:chExt cx="1317087" cy="260066"/>
          </a:xfrm>
        </p:grpSpPr>
        <p:sp>
          <p:nvSpPr>
            <p:cNvPr name="Freeform 55" id="55"/>
            <p:cNvSpPr/>
            <p:nvPr/>
          </p:nvSpPr>
          <p:spPr>
            <a:xfrm flipH="false" flipV="false" rot="0">
              <a:off x="0" y="0"/>
              <a:ext cx="1317087" cy="260066"/>
            </a:xfrm>
            <a:custGeom>
              <a:avLst/>
              <a:gdLst/>
              <a:ahLst/>
              <a:cxnLst/>
              <a:rect r="r" b="b" t="t" l="l"/>
              <a:pathLst>
                <a:path h="260066" w="1317087">
                  <a:moveTo>
                    <a:pt x="78955" y="0"/>
                  </a:moveTo>
                  <a:lnTo>
                    <a:pt x="1238132" y="0"/>
                  </a:lnTo>
                  <a:cubicBezTo>
                    <a:pt x="1259072" y="0"/>
                    <a:pt x="1279155" y="8318"/>
                    <a:pt x="1293962" y="23125"/>
                  </a:cubicBezTo>
                  <a:cubicBezTo>
                    <a:pt x="1308769" y="37932"/>
                    <a:pt x="1317087" y="58015"/>
                    <a:pt x="1317087" y="78955"/>
                  </a:cubicBezTo>
                  <a:lnTo>
                    <a:pt x="1317087" y="181111"/>
                  </a:lnTo>
                  <a:cubicBezTo>
                    <a:pt x="1317087" y="202051"/>
                    <a:pt x="1308769" y="222133"/>
                    <a:pt x="1293962" y="236940"/>
                  </a:cubicBezTo>
                  <a:cubicBezTo>
                    <a:pt x="1279155" y="251747"/>
                    <a:pt x="1259072" y="260066"/>
                    <a:pt x="1238132" y="260066"/>
                  </a:cubicBezTo>
                  <a:lnTo>
                    <a:pt x="78955" y="260066"/>
                  </a:lnTo>
                  <a:cubicBezTo>
                    <a:pt x="58015" y="260066"/>
                    <a:pt x="37932" y="251747"/>
                    <a:pt x="23125" y="236940"/>
                  </a:cubicBezTo>
                  <a:cubicBezTo>
                    <a:pt x="8318" y="222133"/>
                    <a:pt x="0" y="202051"/>
                    <a:pt x="0" y="181111"/>
                  </a:cubicBezTo>
                  <a:lnTo>
                    <a:pt x="0" y="78955"/>
                  </a:lnTo>
                  <a:cubicBezTo>
                    <a:pt x="0" y="58015"/>
                    <a:pt x="8318" y="37932"/>
                    <a:pt x="23125" y="23125"/>
                  </a:cubicBezTo>
                  <a:cubicBezTo>
                    <a:pt x="37932" y="8318"/>
                    <a:pt x="58015" y="0"/>
                    <a:pt x="78955" y="0"/>
                  </a:cubicBezTo>
                  <a:close/>
                </a:path>
              </a:pathLst>
            </a:custGeom>
            <a:gradFill rotWithShape="true">
              <a:gsLst>
                <a:gs pos="0">
                  <a:srgbClr val="CDFFD8">
                    <a:alpha val="100000"/>
                  </a:srgbClr>
                </a:gs>
                <a:gs pos="100000">
                  <a:srgbClr val="94B9FF">
                    <a:alpha val="100000"/>
                  </a:srgbClr>
                </a:gs>
              </a:gsLst>
              <a:lin ang="0"/>
            </a:gradFill>
          </p:spPr>
        </p:sp>
        <p:sp>
          <p:nvSpPr>
            <p:cNvPr name="TextBox 56" id="56"/>
            <p:cNvSpPr txBox="true"/>
            <p:nvPr/>
          </p:nvSpPr>
          <p:spPr>
            <a:xfrm>
              <a:off x="0" y="-66675"/>
              <a:ext cx="1317087" cy="326741"/>
            </a:xfrm>
            <a:prstGeom prst="rect">
              <a:avLst/>
            </a:prstGeom>
          </p:spPr>
          <p:txBody>
            <a:bodyPr anchor="ctr" rtlCol="false" tIns="50800" lIns="50800" bIns="50800" rIns="50800"/>
            <a:lstStyle/>
            <a:p>
              <a:pPr algn="ctr">
                <a:lnSpc>
                  <a:spcPts val="3359"/>
                </a:lnSpc>
              </a:pPr>
            </a:p>
          </p:txBody>
        </p:sp>
      </p:grpSp>
      <p:sp>
        <p:nvSpPr>
          <p:cNvPr name="TextBox 57" id="57"/>
          <p:cNvSpPr txBox="true"/>
          <p:nvPr/>
        </p:nvSpPr>
        <p:spPr>
          <a:xfrm rot="0">
            <a:off x="12394255" y="8307846"/>
            <a:ext cx="5193036" cy="1073785"/>
          </a:xfrm>
          <a:prstGeom prst="rect">
            <a:avLst/>
          </a:prstGeom>
        </p:spPr>
        <p:txBody>
          <a:bodyPr anchor="t" rtlCol="false" tIns="0" lIns="0" bIns="0" rIns="0">
            <a:spAutoFit/>
          </a:bodyPr>
          <a:lstStyle/>
          <a:p>
            <a:pPr algn="ctr">
              <a:lnSpc>
                <a:spcPts val="4339"/>
              </a:lnSpc>
              <a:spcBef>
                <a:spcPct val="0"/>
              </a:spcBef>
            </a:pPr>
            <a:r>
              <a:rPr lang="en-US" sz="3099">
                <a:solidFill>
                  <a:srgbClr val="000000"/>
                </a:solidFill>
                <a:latin typeface="Josefin Sans Bold"/>
              </a:rPr>
              <a:t>Quản lý sản phẩm, đơn hàng</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2B4B82"/>
        </a:solidFill>
      </p:bgPr>
    </p:bg>
    <p:spTree>
      <p:nvGrpSpPr>
        <p:cNvPr id="1" name=""/>
        <p:cNvGrpSpPr/>
        <p:nvPr/>
      </p:nvGrpSpPr>
      <p:grpSpPr>
        <a:xfrm>
          <a:off x="0" y="0"/>
          <a:ext cx="0" cy="0"/>
          <a:chOff x="0" y="0"/>
          <a:chExt cx="0" cy="0"/>
        </a:xfrm>
      </p:grpSpPr>
      <p:sp>
        <p:nvSpPr>
          <p:cNvPr name="Freeform 2" id="2"/>
          <p:cNvSpPr/>
          <p:nvPr/>
        </p:nvSpPr>
        <p:spPr>
          <a:xfrm flipH="false" flipV="false" rot="0">
            <a:off x="0" y="76961"/>
            <a:ext cx="1002791" cy="951739"/>
          </a:xfrm>
          <a:custGeom>
            <a:avLst/>
            <a:gdLst/>
            <a:ahLst/>
            <a:cxnLst/>
            <a:rect r="r" b="b" t="t" l="l"/>
            <a:pathLst>
              <a:path h="951739" w="1002791">
                <a:moveTo>
                  <a:pt x="0" y="0"/>
                </a:moveTo>
                <a:lnTo>
                  <a:pt x="1002791" y="0"/>
                </a:lnTo>
                <a:lnTo>
                  <a:pt x="1002791" y="951739"/>
                </a:lnTo>
                <a:lnTo>
                  <a:pt x="0" y="95173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3702311" y="1490398"/>
            <a:ext cx="13324453" cy="6720894"/>
          </a:xfrm>
          <a:custGeom>
            <a:avLst/>
            <a:gdLst/>
            <a:ahLst/>
            <a:cxnLst/>
            <a:rect r="r" b="b" t="t" l="l"/>
            <a:pathLst>
              <a:path h="6720894" w="13324453">
                <a:moveTo>
                  <a:pt x="0" y="0"/>
                </a:moveTo>
                <a:lnTo>
                  <a:pt x="13324453" y="0"/>
                </a:lnTo>
                <a:lnTo>
                  <a:pt x="13324453" y="6720894"/>
                </a:lnTo>
                <a:lnTo>
                  <a:pt x="0" y="6720894"/>
                </a:lnTo>
                <a:lnTo>
                  <a:pt x="0" y="0"/>
                </a:lnTo>
                <a:close/>
              </a:path>
            </a:pathLst>
          </a:custGeom>
          <a:blipFill>
            <a:blip r:embed="rId4"/>
            <a:stretch>
              <a:fillRect l="-5564" t="-327" r="-4987" b="0"/>
            </a:stretch>
          </a:blipFill>
        </p:spPr>
      </p:sp>
      <p:sp>
        <p:nvSpPr>
          <p:cNvPr name="Freeform 4" id="4"/>
          <p:cNvSpPr/>
          <p:nvPr/>
        </p:nvSpPr>
        <p:spPr>
          <a:xfrm flipH="false" flipV="false" rot="0">
            <a:off x="212924" y="6153892"/>
            <a:ext cx="3042094" cy="4114800"/>
          </a:xfrm>
          <a:custGeom>
            <a:avLst/>
            <a:gdLst/>
            <a:ahLst/>
            <a:cxnLst/>
            <a:rect r="r" b="b" t="t" l="l"/>
            <a:pathLst>
              <a:path h="4114800" w="3042094">
                <a:moveTo>
                  <a:pt x="0" y="0"/>
                </a:moveTo>
                <a:lnTo>
                  <a:pt x="3042094" y="0"/>
                </a:lnTo>
                <a:lnTo>
                  <a:pt x="3042094"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5" id="5"/>
          <p:cNvSpPr txBox="true"/>
          <p:nvPr/>
        </p:nvSpPr>
        <p:spPr>
          <a:xfrm rot="0">
            <a:off x="1132661" y="87692"/>
            <a:ext cx="8878532" cy="844551"/>
          </a:xfrm>
          <a:prstGeom prst="rect">
            <a:avLst/>
          </a:prstGeom>
        </p:spPr>
        <p:txBody>
          <a:bodyPr anchor="t" rtlCol="false" tIns="0" lIns="0" bIns="0" rIns="0">
            <a:spAutoFit/>
          </a:bodyPr>
          <a:lstStyle/>
          <a:p>
            <a:pPr algn="ctr">
              <a:lnSpc>
                <a:spcPts val="6999"/>
              </a:lnSpc>
            </a:pPr>
            <a:r>
              <a:rPr lang="en-US" sz="4999">
                <a:solidFill>
                  <a:srgbClr val="FFFFFF"/>
                </a:solidFill>
                <a:latin typeface="Noto Serif Display"/>
              </a:rPr>
              <a:t>Biểu đồ use case người dùng</a:t>
            </a:r>
          </a:p>
        </p:txBody>
      </p:sp>
      <p:sp>
        <p:nvSpPr>
          <p:cNvPr name="Freeform 6" id="6"/>
          <p:cNvSpPr/>
          <p:nvPr/>
        </p:nvSpPr>
        <p:spPr>
          <a:xfrm flipH="false" flipV="false" rot="0">
            <a:off x="17026764" y="0"/>
            <a:ext cx="1261236" cy="1180609"/>
          </a:xfrm>
          <a:custGeom>
            <a:avLst/>
            <a:gdLst/>
            <a:ahLst/>
            <a:cxnLst/>
            <a:rect r="r" b="b" t="t" l="l"/>
            <a:pathLst>
              <a:path h="1180609" w="1261236">
                <a:moveTo>
                  <a:pt x="0" y="0"/>
                </a:moveTo>
                <a:lnTo>
                  <a:pt x="1261236" y="0"/>
                </a:lnTo>
                <a:lnTo>
                  <a:pt x="1261236" y="1180609"/>
                </a:lnTo>
                <a:lnTo>
                  <a:pt x="0" y="1180609"/>
                </a:lnTo>
                <a:lnTo>
                  <a:pt x="0" y="0"/>
                </a:lnTo>
                <a:close/>
              </a:path>
            </a:pathLst>
          </a:custGeom>
          <a:blipFill>
            <a:blip r:embed="rId7"/>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2B4B82"/>
        </a:solidFill>
      </p:bgPr>
    </p:bg>
    <p:spTree>
      <p:nvGrpSpPr>
        <p:cNvPr id="1" name=""/>
        <p:cNvGrpSpPr/>
        <p:nvPr/>
      </p:nvGrpSpPr>
      <p:grpSpPr>
        <a:xfrm>
          <a:off x="0" y="0"/>
          <a:ext cx="0" cy="0"/>
          <a:chOff x="0" y="0"/>
          <a:chExt cx="0" cy="0"/>
        </a:xfrm>
      </p:grpSpPr>
      <p:sp>
        <p:nvSpPr>
          <p:cNvPr name="Freeform 2" id="2"/>
          <p:cNvSpPr/>
          <p:nvPr/>
        </p:nvSpPr>
        <p:spPr>
          <a:xfrm flipH="false" flipV="false" rot="0">
            <a:off x="0" y="76961"/>
            <a:ext cx="1002791" cy="951739"/>
          </a:xfrm>
          <a:custGeom>
            <a:avLst/>
            <a:gdLst/>
            <a:ahLst/>
            <a:cxnLst/>
            <a:rect r="r" b="b" t="t" l="l"/>
            <a:pathLst>
              <a:path h="951739" w="1002791">
                <a:moveTo>
                  <a:pt x="0" y="0"/>
                </a:moveTo>
                <a:lnTo>
                  <a:pt x="1002791" y="0"/>
                </a:lnTo>
                <a:lnTo>
                  <a:pt x="1002791" y="951739"/>
                </a:lnTo>
                <a:lnTo>
                  <a:pt x="0" y="95173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60874" y="1503997"/>
            <a:ext cx="10257445" cy="8783003"/>
          </a:xfrm>
          <a:custGeom>
            <a:avLst/>
            <a:gdLst/>
            <a:ahLst/>
            <a:cxnLst/>
            <a:rect r="r" b="b" t="t" l="l"/>
            <a:pathLst>
              <a:path h="8783003" w="10257445">
                <a:moveTo>
                  <a:pt x="0" y="0"/>
                </a:moveTo>
                <a:lnTo>
                  <a:pt x="10257445" y="0"/>
                </a:lnTo>
                <a:lnTo>
                  <a:pt x="10257445" y="8783003"/>
                </a:lnTo>
                <a:lnTo>
                  <a:pt x="0" y="8783003"/>
                </a:lnTo>
                <a:lnTo>
                  <a:pt x="0" y="0"/>
                </a:lnTo>
                <a:close/>
              </a:path>
            </a:pathLst>
          </a:custGeom>
          <a:blipFill>
            <a:blip r:embed="rId4"/>
            <a:stretch>
              <a:fillRect l="-9462" t="-2671" r="0" b="-5221"/>
            </a:stretch>
          </a:blipFill>
        </p:spPr>
      </p:sp>
      <p:sp>
        <p:nvSpPr>
          <p:cNvPr name="Freeform 4" id="4"/>
          <p:cNvSpPr/>
          <p:nvPr/>
        </p:nvSpPr>
        <p:spPr>
          <a:xfrm flipH="false" flipV="false" rot="0">
            <a:off x="13750649" y="5992696"/>
            <a:ext cx="4286496" cy="4294304"/>
          </a:xfrm>
          <a:custGeom>
            <a:avLst/>
            <a:gdLst/>
            <a:ahLst/>
            <a:cxnLst/>
            <a:rect r="r" b="b" t="t" l="l"/>
            <a:pathLst>
              <a:path h="4294304" w="4286496">
                <a:moveTo>
                  <a:pt x="0" y="0"/>
                </a:moveTo>
                <a:lnTo>
                  <a:pt x="4286496" y="0"/>
                </a:lnTo>
                <a:lnTo>
                  <a:pt x="4286496" y="4294304"/>
                </a:lnTo>
                <a:lnTo>
                  <a:pt x="0" y="429430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5" id="5"/>
          <p:cNvSpPr txBox="true"/>
          <p:nvPr/>
        </p:nvSpPr>
        <p:spPr>
          <a:xfrm rot="0">
            <a:off x="501395" y="87692"/>
            <a:ext cx="8878532" cy="844551"/>
          </a:xfrm>
          <a:prstGeom prst="rect">
            <a:avLst/>
          </a:prstGeom>
        </p:spPr>
        <p:txBody>
          <a:bodyPr anchor="t" rtlCol="false" tIns="0" lIns="0" bIns="0" rIns="0">
            <a:spAutoFit/>
          </a:bodyPr>
          <a:lstStyle/>
          <a:p>
            <a:pPr algn="ctr">
              <a:lnSpc>
                <a:spcPts val="6999"/>
              </a:lnSpc>
            </a:pPr>
            <a:r>
              <a:rPr lang="en-US" sz="4999">
                <a:solidFill>
                  <a:srgbClr val="FFFFFF"/>
                </a:solidFill>
                <a:latin typeface="Noto Serif Display"/>
              </a:rPr>
              <a:t>Biểu đồ use case Admin</a:t>
            </a:r>
          </a:p>
        </p:txBody>
      </p:sp>
      <p:sp>
        <p:nvSpPr>
          <p:cNvPr name="Freeform 6" id="6"/>
          <p:cNvSpPr/>
          <p:nvPr/>
        </p:nvSpPr>
        <p:spPr>
          <a:xfrm flipH="false" flipV="false" rot="0">
            <a:off x="17026764" y="0"/>
            <a:ext cx="1261236" cy="1180609"/>
          </a:xfrm>
          <a:custGeom>
            <a:avLst/>
            <a:gdLst/>
            <a:ahLst/>
            <a:cxnLst/>
            <a:rect r="r" b="b" t="t" l="l"/>
            <a:pathLst>
              <a:path h="1180609" w="1261236">
                <a:moveTo>
                  <a:pt x="0" y="0"/>
                </a:moveTo>
                <a:lnTo>
                  <a:pt x="1261236" y="0"/>
                </a:lnTo>
                <a:lnTo>
                  <a:pt x="1261236" y="1180609"/>
                </a:lnTo>
                <a:lnTo>
                  <a:pt x="0" y="1180609"/>
                </a:lnTo>
                <a:lnTo>
                  <a:pt x="0" y="0"/>
                </a:lnTo>
                <a:close/>
              </a:path>
            </a:pathLst>
          </a:custGeom>
          <a:blipFill>
            <a:blip r:embed="rId7"/>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DAGFrK3DTG8</dc:identifier>
  <dcterms:modified xsi:type="dcterms:W3CDTF">2011-08-01T06:04:30Z</dcterms:modified>
  <cp:revision>1</cp:revision>
  <dc:title>Cẩm nang thông tin ngắn gọn</dc:title>
</cp:coreProperties>
</file>